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Lst>
  <p:notesMasterIdLst>
    <p:notesMasterId r:id="rId43"/>
  </p:notesMasterIdLst>
  <p:handoutMasterIdLst>
    <p:handoutMasterId r:id="rId44"/>
  </p:handoutMasterIdLst>
  <p:sldIdLst>
    <p:sldId id="256" r:id="rId2"/>
    <p:sldId id="323" r:id="rId3"/>
    <p:sldId id="336" r:id="rId4"/>
    <p:sldId id="337" r:id="rId5"/>
    <p:sldId id="258" r:id="rId6"/>
    <p:sldId id="295" r:id="rId7"/>
    <p:sldId id="296" r:id="rId8"/>
    <p:sldId id="330" r:id="rId9"/>
    <p:sldId id="290" r:id="rId10"/>
    <p:sldId id="331" r:id="rId11"/>
    <p:sldId id="283" r:id="rId12"/>
    <p:sldId id="338" r:id="rId13"/>
    <p:sldId id="339" r:id="rId14"/>
    <p:sldId id="340" r:id="rId15"/>
    <p:sldId id="341" r:id="rId16"/>
    <p:sldId id="272" r:id="rId17"/>
    <p:sldId id="342" r:id="rId18"/>
    <p:sldId id="274" r:id="rId19"/>
    <p:sldId id="332" r:id="rId20"/>
    <p:sldId id="315" r:id="rId21"/>
    <p:sldId id="343" r:id="rId22"/>
    <p:sldId id="319" r:id="rId23"/>
    <p:sldId id="350" r:id="rId24"/>
    <p:sldId id="351" r:id="rId25"/>
    <p:sldId id="352" r:id="rId26"/>
    <p:sldId id="353" r:id="rId27"/>
    <p:sldId id="344" r:id="rId28"/>
    <p:sldId id="345" r:id="rId29"/>
    <p:sldId id="347" r:id="rId30"/>
    <p:sldId id="333" r:id="rId31"/>
    <p:sldId id="349" r:id="rId32"/>
    <p:sldId id="348" r:id="rId33"/>
    <p:sldId id="322" r:id="rId34"/>
    <p:sldId id="271" r:id="rId35"/>
    <p:sldId id="265" r:id="rId36"/>
    <p:sldId id="334" r:id="rId37"/>
    <p:sldId id="346" r:id="rId38"/>
    <p:sldId id="311" r:id="rId39"/>
    <p:sldId id="335" r:id="rId40"/>
    <p:sldId id="303" r:id="rId41"/>
    <p:sldId id="354" r:id="rId42"/>
  </p:sldIdLst>
  <p:sldSz cx="14630400" cy="8229600"/>
  <p:notesSz cx="9144000" cy="6858000"/>
  <p:defaultTextStyle>
    <a:defPPr>
      <a:defRPr lang="en-US"/>
    </a:defPPr>
    <a:lvl1pPr algn="l" rtl="0" eaLnBrk="0" fontAlgn="base" hangingPunct="0">
      <a:spcBef>
        <a:spcPct val="0"/>
      </a:spcBef>
      <a:spcAft>
        <a:spcPct val="0"/>
      </a:spcAft>
      <a:defRPr sz="4600" b="1" kern="1200">
        <a:solidFill>
          <a:schemeClr val="tx1"/>
        </a:solidFill>
        <a:latin typeface="Arial" charset="0"/>
        <a:ea typeface="+mn-ea"/>
        <a:cs typeface="+mn-cs"/>
      </a:defRPr>
    </a:lvl1pPr>
    <a:lvl2pPr marL="652463" indent="-195263" algn="l" rtl="0" eaLnBrk="0" fontAlgn="base" hangingPunct="0">
      <a:spcBef>
        <a:spcPct val="0"/>
      </a:spcBef>
      <a:spcAft>
        <a:spcPct val="0"/>
      </a:spcAft>
      <a:defRPr sz="4600" b="1" kern="1200">
        <a:solidFill>
          <a:schemeClr val="tx1"/>
        </a:solidFill>
        <a:latin typeface="Arial" charset="0"/>
        <a:ea typeface="+mn-ea"/>
        <a:cs typeface="+mn-cs"/>
      </a:defRPr>
    </a:lvl2pPr>
    <a:lvl3pPr marL="1304925" indent="-390525" algn="l" rtl="0" eaLnBrk="0" fontAlgn="base" hangingPunct="0">
      <a:spcBef>
        <a:spcPct val="0"/>
      </a:spcBef>
      <a:spcAft>
        <a:spcPct val="0"/>
      </a:spcAft>
      <a:defRPr sz="4600" b="1" kern="1200">
        <a:solidFill>
          <a:schemeClr val="tx1"/>
        </a:solidFill>
        <a:latin typeface="Arial" charset="0"/>
        <a:ea typeface="+mn-ea"/>
        <a:cs typeface="+mn-cs"/>
      </a:defRPr>
    </a:lvl3pPr>
    <a:lvl4pPr marL="1958975" indent="-587375" algn="l" rtl="0" eaLnBrk="0" fontAlgn="base" hangingPunct="0">
      <a:spcBef>
        <a:spcPct val="0"/>
      </a:spcBef>
      <a:spcAft>
        <a:spcPct val="0"/>
      </a:spcAft>
      <a:defRPr sz="4600" b="1" kern="1200">
        <a:solidFill>
          <a:schemeClr val="tx1"/>
        </a:solidFill>
        <a:latin typeface="Arial" charset="0"/>
        <a:ea typeface="+mn-ea"/>
        <a:cs typeface="+mn-cs"/>
      </a:defRPr>
    </a:lvl4pPr>
    <a:lvl5pPr marL="2611438" indent="-782638" algn="l" rtl="0" eaLnBrk="0" fontAlgn="base" hangingPunct="0">
      <a:spcBef>
        <a:spcPct val="0"/>
      </a:spcBef>
      <a:spcAft>
        <a:spcPct val="0"/>
      </a:spcAft>
      <a:defRPr sz="4600" b="1" kern="1200">
        <a:solidFill>
          <a:schemeClr val="tx1"/>
        </a:solidFill>
        <a:latin typeface="Arial" charset="0"/>
        <a:ea typeface="+mn-ea"/>
        <a:cs typeface="+mn-cs"/>
      </a:defRPr>
    </a:lvl5pPr>
    <a:lvl6pPr marL="2286000" algn="l" defTabSz="914400" rtl="0" eaLnBrk="1" latinLnBrk="0" hangingPunct="1">
      <a:defRPr sz="4600" b="1" kern="1200">
        <a:solidFill>
          <a:schemeClr val="tx1"/>
        </a:solidFill>
        <a:latin typeface="Arial" charset="0"/>
        <a:ea typeface="+mn-ea"/>
        <a:cs typeface="+mn-cs"/>
      </a:defRPr>
    </a:lvl6pPr>
    <a:lvl7pPr marL="2743200" algn="l" defTabSz="914400" rtl="0" eaLnBrk="1" latinLnBrk="0" hangingPunct="1">
      <a:defRPr sz="4600" b="1" kern="1200">
        <a:solidFill>
          <a:schemeClr val="tx1"/>
        </a:solidFill>
        <a:latin typeface="Arial" charset="0"/>
        <a:ea typeface="+mn-ea"/>
        <a:cs typeface="+mn-cs"/>
      </a:defRPr>
    </a:lvl7pPr>
    <a:lvl8pPr marL="3200400" algn="l" defTabSz="914400" rtl="0" eaLnBrk="1" latinLnBrk="0" hangingPunct="1">
      <a:defRPr sz="4600" b="1" kern="1200">
        <a:solidFill>
          <a:schemeClr val="tx1"/>
        </a:solidFill>
        <a:latin typeface="Arial" charset="0"/>
        <a:ea typeface="+mn-ea"/>
        <a:cs typeface="+mn-cs"/>
      </a:defRPr>
    </a:lvl8pPr>
    <a:lvl9pPr marL="3657600" algn="l" defTabSz="914400" rtl="0" eaLnBrk="1" latinLnBrk="0" hangingPunct="1">
      <a:defRPr sz="4600" b="1"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592">
          <p15:clr>
            <a:srgbClr val="A4A3A4"/>
          </p15:clr>
        </p15:guide>
        <p15:guide id="2" pos="460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988BB"/>
    <a:srgbClr val="F4DADE"/>
    <a:srgbClr val="F8A7E9"/>
    <a:srgbClr val="E5A3AD"/>
    <a:srgbClr val="79D2F3"/>
    <a:srgbClr val="BCD631"/>
    <a:srgbClr val="9DD192"/>
    <a:srgbClr val="336699"/>
    <a:srgbClr val="003399"/>
    <a:srgbClr val="9A523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328" autoAdjust="0"/>
    <p:restoredTop sz="75716"/>
  </p:normalViewPr>
  <p:slideViewPr>
    <p:cSldViewPr snapToGrid="0">
      <p:cViewPr>
        <p:scale>
          <a:sx n="80" d="100"/>
          <a:sy n="80" d="100"/>
        </p:scale>
        <p:origin x="2224" y="592"/>
      </p:cViewPr>
      <p:guideLst>
        <p:guide orient="horz" pos="2592"/>
        <p:guide pos="460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viewProps" Target="viewProps.xml"/><Relationship Id="rId47" Type="http://schemas.openxmlformats.org/officeDocument/2006/relationships/theme" Target="theme/theme1.xml"/><Relationship Id="rId48"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notesMaster" Target="notesMasters/notesMaster1.xml"/><Relationship Id="rId44" Type="http://schemas.openxmlformats.org/officeDocument/2006/relationships/handoutMaster" Target="handoutMasters/handoutMaster1.xml"/><Relationship Id="rId45"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eaLnBrk="1" hangingPunct="1">
              <a:defRPr sz="1200"/>
            </a:lvl1pPr>
          </a:lstStyle>
          <a:p>
            <a:pPr>
              <a:defRPr/>
            </a:pPr>
            <a:endParaRPr lang="en-US" dirty="0">
              <a:latin typeface="Avenir Next Condensed Demi Bold" charset="0"/>
            </a:endParaRPr>
          </a:p>
        </p:txBody>
      </p:sp>
      <p:sp>
        <p:nvSpPr>
          <p:cNvPr id="3" name="Date Placeholder 2"/>
          <p:cNvSpPr>
            <a:spLocks noGrp="1"/>
          </p:cNvSpPr>
          <p:nvPr>
            <p:ph type="dt" sz="quarter" idx="1"/>
          </p:nvPr>
        </p:nvSpPr>
        <p:spPr>
          <a:xfrm>
            <a:off x="5180013" y="0"/>
            <a:ext cx="3962400" cy="344488"/>
          </a:xfrm>
          <a:prstGeom prst="rect">
            <a:avLst/>
          </a:prstGeom>
        </p:spPr>
        <p:txBody>
          <a:bodyPr vert="horz" lIns="91440" tIns="45720" rIns="91440" bIns="45720" rtlCol="0"/>
          <a:lstStyle>
            <a:lvl1pPr algn="r" eaLnBrk="1" hangingPunct="1">
              <a:defRPr sz="1200"/>
            </a:lvl1pPr>
          </a:lstStyle>
          <a:p>
            <a:pPr>
              <a:defRPr/>
            </a:pPr>
            <a:fld id="{3726D4BF-139C-A749-A62A-978151389237}" type="datetimeFigureOut">
              <a:rPr lang="en-US">
                <a:latin typeface="Avenir Next Condensed Demi Bold" charset="0"/>
              </a:rPr>
              <a:pPr>
                <a:defRPr/>
              </a:pPr>
              <a:t>10/27/19</a:t>
            </a:fld>
            <a:endParaRPr lang="en-US" dirty="0">
              <a:latin typeface="Avenir Next Condensed Demi Bold" charset="0"/>
            </a:endParaRPr>
          </a:p>
        </p:txBody>
      </p:sp>
      <p:sp>
        <p:nvSpPr>
          <p:cNvPr id="4" name="Footer Placeholder 3"/>
          <p:cNvSpPr>
            <a:spLocks noGrp="1"/>
          </p:cNvSpPr>
          <p:nvPr>
            <p:ph type="ftr" sz="quarter" idx="2"/>
          </p:nvPr>
        </p:nvSpPr>
        <p:spPr>
          <a:xfrm>
            <a:off x="0" y="6513513"/>
            <a:ext cx="3962400" cy="344487"/>
          </a:xfrm>
          <a:prstGeom prst="rect">
            <a:avLst/>
          </a:prstGeom>
        </p:spPr>
        <p:txBody>
          <a:bodyPr vert="horz" lIns="91440" tIns="45720" rIns="91440" bIns="45720" rtlCol="0" anchor="b"/>
          <a:lstStyle>
            <a:lvl1pPr algn="l" eaLnBrk="1" hangingPunct="1">
              <a:defRPr sz="1200"/>
            </a:lvl1pPr>
          </a:lstStyle>
          <a:p>
            <a:pPr>
              <a:defRPr/>
            </a:pPr>
            <a:endParaRPr lang="en-US" dirty="0">
              <a:latin typeface="Avenir Next Condensed Demi Bold" charset="0"/>
            </a:endParaRPr>
          </a:p>
        </p:txBody>
      </p:sp>
      <p:sp>
        <p:nvSpPr>
          <p:cNvPr id="5" name="Slide Number Placeholder 4"/>
          <p:cNvSpPr>
            <a:spLocks noGrp="1"/>
          </p:cNvSpPr>
          <p:nvPr>
            <p:ph type="sldNum" sz="quarter" idx="3"/>
          </p:nvPr>
        </p:nvSpPr>
        <p:spPr>
          <a:xfrm>
            <a:off x="5180013" y="6513513"/>
            <a:ext cx="3962400" cy="344487"/>
          </a:xfrm>
          <a:prstGeom prst="rect">
            <a:avLst/>
          </a:prstGeom>
        </p:spPr>
        <p:txBody>
          <a:bodyPr vert="horz" lIns="91440" tIns="45720" rIns="91440" bIns="45720" rtlCol="0" anchor="b"/>
          <a:lstStyle>
            <a:lvl1pPr algn="r" eaLnBrk="1" hangingPunct="1">
              <a:defRPr sz="1200"/>
            </a:lvl1pPr>
          </a:lstStyle>
          <a:p>
            <a:pPr>
              <a:defRPr/>
            </a:pPr>
            <a:fld id="{D00A7641-1680-2949-BB42-9924A08FEAF0}" type="slidenum">
              <a:rPr lang="en-US">
                <a:latin typeface="Avenir Next Condensed Demi Bold" charset="0"/>
              </a:rPr>
              <a:pPr>
                <a:defRPr/>
              </a:pPr>
              <a:t>‹#›</a:t>
            </a:fld>
            <a:endParaRPr lang="en-US" dirty="0">
              <a:latin typeface="Avenir Next Condensed Demi Bold" charset="0"/>
            </a:endParaRPr>
          </a:p>
        </p:txBody>
      </p:sp>
    </p:spTree>
  </p:cSld>
  <p:clrMap bg1="lt1" tx1="dk1" bg2="lt2" tx2="dk2" accent1="accent1" accent2="accent2" accent3="accent3" accent4="accent4" accent5="accent5" accent6="accent6" hlink="hlink" folHlink="folHlink"/>
</p:handoutMaster>
</file>

<file path=ppt/media/image1.jpg>
</file>

<file path=ppt/media/image17.png>
</file>

<file path=ppt/media/image18.png>
</file>

<file path=ppt/media/image19.png>
</file>

<file path=ppt/media/image2.tiff>
</file>

<file path=ppt/media/image23.png>
</file>

<file path=ppt/media/image24.png>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200" b="0">
                <a:latin typeface="Times New Roman" pitchFamily="18" charset="0"/>
              </a:defRPr>
            </a:lvl1pPr>
          </a:lstStyle>
          <a:p>
            <a:pPr>
              <a:defRPr/>
            </a:pPr>
            <a:endParaRPr lang="en-US" altLang="en-US"/>
          </a:p>
        </p:txBody>
      </p:sp>
      <p:sp>
        <p:nvSpPr>
          <p:cNvPr id="6147" name="Rectangle 3"/>
          <p:cNvSpPr>
            <a:spLocks noGrp="1" noChangeArrowheads="1"/>
          </p:cNvSpPr>
          <p:nvPr>
            <p:ph type="dt" idx="1"/>
          </p:nvPr>
        </p:nvSpPr>
        <p:spPr bwMode="auto">
          <a:xfrm>
            <a:off x="5181600" y="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200" b="0">
                <a:latin typeface="Times New Roman" pitchFamily="18" charset="0"/>
              </a:defRPr>
            </a:lvl1pPr>
          </a:lstStyle>
          <a:p>
            <a:pPr>
              <a:defRPr/>
            </a:pPr>
            <a:endParaRPr lang="en-US" altLang="en-US"/>
          </a:p>
        </p:txBody>
      </p:sp>
      <p:sp>
        <p:nvSpPr>
          <p:cNvPr id="8196" name="Rectangle 4"/>
          <p:cNvSpPr>
            <a:spLocks noGrp="1" noRot="1" noChangeAspect="1" noChangeArrowheads="1" noTextEdit="1"/>
          </p:cNvSpPr>
          <p:nvPr>
            <p:ph type="sldImg" idx="2"/>
          </p:nvPr>
        </p:nvSpPr>
        <p:spPr bwMode="auto">
          <a:xfrm>
            <a:off x="2286000" y="514350"/>
            <a:ext cx="4572000" cy="257175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 uri="{FAA26D3D-D897-4be2-8F04-BA451C77F1D7}">
              <ma14:placeholderFlag xmlns:ma14="http://schemas.microsoft.com/office/mac/drawingml/2011/main" val="1"/>
            </a:ext>
          </a:extLst>
        </p:spPr>
      </p:sp>
      <p:sp>
        <p:nvSpPr>
          <p:cNvPr id="6149" name="Rectangle 5"/>
          <p:cNvSpPr>
            <a:spLocks noGrp="1" noChangeArrowheads="1"/>
          </p:cNvSpPr>
          <p:nvPr>
            <p:ph type="body" sz="quarter" idx="3"/>
          </p:nvPr>
        </p:nvSpPr>
        <p:spPr bwMode="auto">
          <a:xfrm>
            <a:off x="1219200" y="3257550"/>
            <a:ext cx="6705600" cy="3086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noProof="0" smtClean="0"/>
              <a:t>Click to edit Master text styles</a:t>
            </a:r>
          </a:p>
          <a:p>
            <a:pPr lvl="1"/>
            <a:r>
              <a:rPr lang="en-US" altLang="en-US" noProof="0" smtClean="0"/>
              <a:t>Second level</a:t>
            </a:r>
          </a:p>
          <a:p>
            <a:pPr lvl="2"/>
            <a:r>
              <a:rPr lang="en-US" altLang="en-US" noProof="0" smtClean="0"/>
              <a:t>Third level</a:t>
            </a:r>
          </a:p>
          <a:p>
            <a:pPr lvl="3"/>
            <a:r>
              <a:rPr lang="en-US" altLang="en-US" noProof="0" smtClean="0"/>
              <a:t>Fourth level</a:t>
            </a:r>
          </a:p>
          <a:p>
            <a:pPr lvl="4"/>
            <a:r>
              <a:rPr lang="en-US" altLang="en-US" noProof="0" smtClean="0"/>
              <a:t>Fifth level</a:t>
            </a:r>
          </a:p>
        </p:txBody>
      </p:sp>
      <p:sp>
        <p:nvSpPr>
          <p:cNvPr id="6150" name="Rectangle 6"/>
          <p:cNvSpPr>
            <a:spLocks noGrp="1" noChangeArrowheads="1"/>
          </p:cNvSpPr>
          <p:nvPr>
            <p:ph type="ftr" sz="quarter" idx="4"/>
          </p:nvPr>
        </p:nvSpPr>
        <p:spPr bwMode="auto">
          <a:xfrm>
            <a:off x="0" y="651510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1" hangingPunct="1">
              <a:defRPr sz="1200" b="0">
                <a:latin typeface="Times New Roman" pitchFamily="18" charset="0"/>
              </a:defRPr>
            </a:lvl1pPr>
          </a:lstStyle>
          <a:p>
            <a:pPr>
              <a:defRPr/>
            </a:pPr>
            <a:endParaRPr lang="en-US" altLang="en-US"/>
          </a:p>
        </p:txBody>
      </p:sp>
      <p:sp>
        <p:nvSpPr>
          <p:cNvPr id="6151" name="Rectangle 7"/>
          <p:cNvSpPr>
            <a:spLocks noGrp="1" noChangeArrowheads="1"/>
          </p:cNvSpPr>
          <p:nvPr>
            <p:ph type="sldNum" sz="quarter" idx="5"/>
          </p:nvPr>
        </p:nvSpPr>
        <p:spPr bwMode="auto">
          <a:xfrm>
            <a:off x="5181600" y="651510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b="0">
                <a:latin typeface="Times New Roman" charset="0"/>
              </a:defRPr>
            </a:lvl1pPr>
          </a:lstStyle>
          <a:p>
            <a:pPr>
              <a:defRPr/>
            </a:pPr>
            <a:fld id="{5EF4DCDE-C28A-9F4F-96B4-DD83CBB6471C}"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700" kern="1200">
        <a:solidFill>
          <a:schemeClr val="tx1"/>
        </a:solidFill>
        <a:latin typeface="Times New Roman" pitchFamily="18" charset="0"/>
        <a:ea typeface="+mn-ea"/>
        <a:cs typeface="+mn-cs"/>
      </a:defRPr>
    </a:lvl1pPr>
    <a:lvl2pPr marL="652463" algn="l" rtl="0" eaLnBrk="0" fontAlgn="base" hangingPunct="0">
      <a:spcBef>
        <a:spcPct val="30000"/>
      </a:spcBef>
      <a:spcAft>
        <a:spcPct val="0"/>
      </a:spcAft>
      <a:defRPr sz="1700" kern="1200">
        <a:solidFill>
          <a:schemeClr val="tx1"/>
        </a:solidFill>
        <a:latin typeface="Times New Roman" pitchFamily="18" charset="0"/>
        <a:ea typeface="+mn-ea"/>
        <a:cs typeface="+mn-cs"/>
      </a:defRPr>
    </a:lvl2pPr>
    <a:lvl3pPr marL="1304925" algn="l" rtl="0" eaLnBrk="0" fontAlgn="base" hangingPunct="0">
      <a:spcBef>
        <a:spcPct val="30000"/>
      </a:spcBef>
      <a:spcAft>
        <a:spcPct val="0"/>
      </a:spcAft>
      <a:defRPr sz="1700" kern="1200">
        <a:solidFill>
          <a:schemeClr val="tx1"/>
        </a:solidFill>
        <a:latin typeface="Times New Roman" pitchFamily="18" charset="0"/>
        <a:ea typeface="+mn-ea"/>
        <a:cs typeface="+mn-cs"/>
      </a:defRPr>
    </a:lvl3pPr>
    <a:lvl4pPr marL="1958975" algn="l" rtl="0" eaLnBrk="0" fontAlgn="base" hangingPunct="0">
      <a:spcBef>
        <a:spcPct val="30000"/>
      </a:spcBef>
      <a:spcAft>
        <a:spcPct val="0"/>
      </a:spcAft>
      <a:defRPr sz="1700" kern="1200">
        <a:solidFill>
          <a:schemeClr val="tx1"/>
        </a:solidFill>
        <a:latin typeface="Times New Roman" pitchFamily="18" charset="0"/>
        <a:ea typeface="+mn-ea"/>
        <a:cs typeface="+mn-cs"/>
      </a:defRPr>
    </a:lvl4pPr>
    <a:lvl5pPr marL="2611438" algn="l" rtl="0" eaLnBrk="0" fontAlgn="base" hangingPunct="0">
      <a:spcBef>
        <a:spcPct val="30000"/>
      </a:spcBef>
      <a:spcAft>
        <a:spcPct val="0"/>
      </a:spcAft>
      <a:defRPr sz="1700" kern="1200">
        <a:solidFill>
          <a:schemeClr val="tx1"/>
        </a:solidFill>
        <a:latin typeface="Times New Roman" pitchFamily="18" charset="0"/>
        <a:ea typeface="+mn-ea"/>
        <a:cs typeface="+mn-cs"/>
      </a:defRPr>
    </a:lvl5pPr>
    <a:lvl6pPr marL="3265551" algn="l" defTabSz="1306220" rtl="0" eaLnBrk="1" latinLnBrk="0" hangingPunct="1">
      <a:defRPr sz="1700" kern="1200">
        <a:solidFill>
          <a:schemeClr val="tx1"/>
        </a:solidFill>
        <a:latin typeface="+mn-lt"/>
        <a:ea typeface="+mn-ea"/>
        <a:cs typeface="+mn-cs"/>
      </a:defRPr>
    </a:lvl6pPr>
    <a:lvl7pPr marL="3918661" algn="l" defTabSz="1306220" rtl="0" eaLnBrk="1" latinLnBrk="0" hangingPunct="1">
      <a:defRPr sz="1700" kern="1200">
        <a:solidFill>
          <a:schemeClr val="tx1"/>
        </a:solidFill>
        <a:latin typeface="+mn-lt"/>
        <a:ea typeface="+mn-ea"/>
        <a:cs typeface="+mn-cs"/>
      </a:defRPr>
    </a:lvl7pPr>
    <a:lvl8pPr marL="4571771" algn="l" defTabSz="1306220" rtl="0" eaLnBrk="1" latinLnBrk="0" hangingPunct="1">
      <a:defRPr sz="1700" kern="1200">
        <a:solidFill>
          <a:schemeClr val="tx1"/>
        </a:solidFill>
        <a:latin typeface="+mn-lt"/>
        <a:ea typeface="+mn-ea"/>
        <a:cs typeface="+mn-cs"/>
      </a:defRPr>
    </a:lvl8pPr>
    <a:lvl9pPr marL="5224882" algn="l" defTabSz="1306220" rtl="0" eaLnBrk="1" latinLnBrk="0" hangingPunct="1">
      <a:defRPr sz="17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Over the last</a:t>
            </a:r>
            <a:r>
              <a:rPr lang="en-US" baseline="0" dirty="0" smtClean="0"/>
              <a:t> decade, deep neural networks have become a fundamental </a:t>
            </a:r>
            <a:r>
              <a:rPr lang="en-US" baseline="0" dirty="0" err="1" smtClean="0"/>
              <a:t>buildling</a:t>
            </a:r>
            <a:r>
              <a:rPr lang="en-US" baseline="0" dirty="0" smtClean="0"/>
              <a:t> block of applications, including </a:t>
            </a:r>
            <a:r>
              <a:rPr lang="en-US" baseline="0" dirty="0" err="1" smtClean="0"/>
              <a:t>AlphaGo</a:t>
            </a:r>
            <a:r>
              <a:rPr lang="en-US" baseline="0" dirty="0" smtClean="0"/>
              <a:t>, </a:t>
            </a:r>
            <a:r>
              <a:rPr lang="en-US" baseline="0" dirty="0" err="1" smtClean="0"/>
              <a:t>autonmous</a:t>
            </a:r>
            <a:r>
              <a:rPr lang="en-US" baseline="0" dirty="0" smtClean="0"/>
              <a:t> vehicles, translation systems and medical imaging</a:t>
            </a:r>
            <a:endParaRPr lang="en-US" dirty="0"/>
          </a:p>
        </p:txBody>
      </p:sp>
      <p:sp>
        <p:nvSpPr>
          <p:cNvPr id="4" name="Slide Number Placeholder 3"/>
          <p:cNvSpPr>
            <a:spLocks noGrp="1"/>
          </p:cNvSpPr>
          <p:nvPr>
            <p:ph type="sldNum" sz="quarter" idx="10"/>
          </p:nvPr>
        </p:nvSpPr>
        <p:spPr/>
        <p:txBody>
          <a:bodyPr/>
          <a:lstStyle/>
          <a:p>
            <a:pPr>
              <a:defRPr/>
            </a:pPr>
            <a:fld id="{5EF4DCDE-C28A-9F4F-96B4-DD83CBB6471C}" type="slidenum">
              <a:rPr lang="en-US" altLang="en-US" smtClean="0"/>
              <a:pPr>
                <a:defRPr/>
              </a:pPr>
              <a:t>2</a:t>
            </a:fld>
            <a:endParaRPr lang="en-US" altLang="en-US"/>
          </a:p>
        </p:txBody>
      </p:sp>
    </p:spTree>
    <p:extLst>
      <p:ext uri="{BB962C8B-B14F-4D97-AF65-F5344CB8AC3E}">
        <p14:creationId xmlns:p14="http://schemas.microsoft.com/office/powerpoint/2010/main" val="17222084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29026" name="Notes Placeholder 2"/>
          <p:cNvSpPr>
            <a:spLocks noGrp="1"/>
          </p:cNvSpPr>
          <p:nvPr>
            <p:ph type="body" idx="1"/>
          </p:nvPr>
        </p:nvSpPr>
        <p:spPr>
          <a:noFill/>
        </p:spPr>
        <p:txBody>
          <a:bodyPr/>
          <a:lstStyle/>
          <a:p>
            <a:endParaRPr lang="x-none" altLang="x-none">
              <a:latin typeface="Times New Roman" charset="0"/>
            </a:endParaRPr>
          </a:p>
        </p:txBody>
      </p:sp>
      <p:sp>
        <p:nvSpPr>
          <p:cNvPr id="129027" name="Slide Number Placeholder 3"/>
          <p:cNvSpPr>
            <a:spLocks noGrp="1"/>
          </p:cNvSpPr>
          <p:nvPr>
            <p:ph type="sldNum" sz="quarter" idx="5"/>
          </p:nvPr>
        </p:nvSpPr>
        <p:spPr>
          <a:noFill/>
        </p:spPr>
        <p:txBody>
          <a:bodyPr/>
          <a:lstStyle/>
          <a:p>
            <a:fld id="{280AD0B6-C052-154D-8E9B-76A93367252D}" type="slidenum">
              <a:rPr lang="en-US" altLang="en-US"/>
              <a:pPr/>
              <a:t>15</a:t>
            </a:fld>
            <a:endParaRPr lang="en-US" altLang="en-US"/>
          </a:p>
        </p:txBody>
      </p:sp>
    </p:spTree>
    <p:extLst>
      <p:ext uri="{BB962C8B-B14F-4D97-AF65-F5344CB8AC3E}">
        <p14:creationId xmlns:p14="http://schemas.microsoft.com/office/powerpoint/2010/main" val="13061804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2770" name="Notes Placeholder 2"/>
          <p:cNvSpPr>
            <a:spLocks noGrp="1"/>
          </p:cNvSpPr>
          <p:nvPr>
            <p:ph type="body" idx="1"/>
          </p:nvPr>
        </p:nvSpPr>
        <p:spPr>
          <a:noFill/>
        </p:spPr>
        <p:txBody>
          <a:bodyPr/>
          <a:lstStyle/>
          <a:p>
            <a:r>
              <a:rPr lang="en-US" altLang="x-none">
                <a:latin typeface="Times New Roman" charset="0"/>
              </a:rPr>
              <a:t>Be more explict about the connection between surprisingness and probability that you selecrt it</a:t>
            </a:r>
          </a:p>
          <a:p>
            <a:endParaRPr lang="en-US" altLang="x-none">
              <a:latin typeface="Times New Roman" charset="0"/>
            </a:endParaRPr>
          </a:p>
          <a:p>
            <a:r>
              <a:rPr lang="en-US" altLang="x-none">
                <a:latin typeface="Times New Roman" charset="0"/>
              </a:rPr>
              <a:t>We come up with this probability so that images that we have the most to learn from are most likely to be backpropagated</a:t>
            </a:r>
          </a:p>
        </p:txBody>
      </p:sp>
      <p:sp>
        <p:nvSpPr>
          <p:cNvPr id="32771" name="Slide Number Placeholder 3"/>
          <p:cNvSpPr>
            <a:spLocks noGrp="1"/>
          </p:cNvSpPr>
          <p:nvPr>
            <p:ph type="sldNum" sz="quarter" idx="5"/>
          </p:nvPr>
        </p:nvSpPr>
        <p:spPr>
          <a:noFill/>
        </p:spPr>
        <p:txBody>
          <a:bodyPr/>
          <a:lstStyle/>
          <a:p>
            <a:fld id="{9D37224E-9CB6-9F4E-9BEF-86ECFAA5B5B3}" type="slidenum">
              <a:rPr lang="en-US" altLang="en-US"/>
              <a:pPr/>
              <a:t>16</a:t>
            </a:fld>
            <a:endParaRPr lang="en-US"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33122" name="Notes Placeholder 2"/>
          <p:cNvSpPr>
            <a:spLocks noGrp="1"/>
          </p:cNvSpPr>
          <p:nvPr>
            <p:ph type="body" idx="1"/>
          </p:nvPr>
        </p:nvSpPr>
        <p:spPr>
          <a:noFill/>
        </p:spPr>
        <p:txBody>
          <a:bodyPr/>
          <a:lstStyle/>
          <a:p>
            <a:r>
              <a:rPr lang="en-US" altLang="x-none" dirty="0">
                <a:latin typeface="Times New Roman" charset="0"/>
              </a:rPr>
              <a:t>Where the size of the vector corresponds to the number of classes we have</a:t>
            </a:r>
          </a:p>
          <a:p>
            <a:r>
              <a:rPr lang="en-US" altLang="x-none" dirty="0">
                <a:latin typeface="Times New Roman" charset="0"/>
              </a:rPr>
              <a:t>We denote the class the example belongs to, with a 1 at that index</a:t>
            </a:r>
          </a:p>
          <a:p>
            <a:r>
              <a:rPr lang="en-US" altLang="x-none" dirty="0">
                <a:latin typeface="Times New Roman" charset="0"/>
              </a:rPr>
              <a:t>Strength of our belief, normalized to sum up to one</a:t>
            </a:r>
          </a:p>
          <a:p>
            <a:endParaRPr lang="en-US" altLang="x-none" dirty="0">
              <a:latin typeface="Times New Roman" charset="0"/>
            </a:endParaRPr>
          </a:p>
          <a:p>
            <a:endParaRPr lang="en-US" altLang="x-none" dirty="0">
              <a:latin typeface="Times New Roman" charset="0"/>
            </a:endParaRPr>
          </a:p>
          <a:p>
            <a:endParaRPr lang="en-US" altLang="x-none" dirty="0">
              <a:latin typeface="Times New Roman" charset="0"/>
            </a:endParaRPr>
          </a:p>
          <a:p>
            <a:r>
              <a:rPr lang="en-US" altLang="x-none" dirty="0">
                <a:latin typeface="Times New Roman" charset="0"/>
              </a:rPr>
              <a:t>We’re choosing to </a:t>
            </a:r>
            <a:r>
              <a:rPr lang="en-US" altLang="x-none" dirty="0" err="1">
                <a:latin typeface="Times New Roman" charset="0"/>
              </a:rPr>
              <a:t>backprop</a:t>
            </a:r>
            <a:r>
              <a:rPr lang="en-US" altLang="x-none" dirty="0">
                <a:latin typeface="Times New Roman" charset="0"/>
              </a:rPr>
              <a:t> this thing because we’re currently bad at it. Of course, this may change over the course of training.</a:t>
            </a:r>
          </a:p>
        </p:txBody>
      </p:sp>
      <p:sp>
        <p:nvSpPr>
          <p:cNvPr id="133123" name="Slide Number Placeholder 3"/>
          <p:cNvSpPr>
            <a:spLocks noGrp="1"/>
          </p:cNvSpPr>
          <p:nvPr>
            <p:ph type="sldNum" sz="quarter" idx="5"/>
          </p:nvPr>
        </p:nvSpPr>
        <p:spPr>
          <a:noFill/>
        </p:spPr>
        <p:txBody>
          <a:bodyPr/>
          <a:lstStyle/>
          <a:p>
            <a:fld id="{E6DBECB9-11E0-5E49-B91B-BC975537933A}" type="slidenum">
              <a:rPr lang="en-US" altLang="en-US"/>
              <a:pPr/>
              <a:t>17</a:t>
            </a:fld>
            <a:endParaRPr lang="en-US" altLang="en-US"/>
          </a:p>
        </p:txBody>
      </p:sp>
    </p:spTree>
    <p:extLst>
      <p:ext uri="{BB962C8B-B14F-4D97-AF65-F5344CB8AC3E}">
        <p14:creationId xmlns:p14="http://schemas.microsoft.com/office/powerpoint/2010/main" val="2664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6866" name="Notes Placeholder 2"/>
          <p:cNvSpPr>
            <a:spLocks noGrp="1"/>
          </p:cNvSpPr>
          <p:nvPr>
            <p:ph type="body" idx="1"/>
          </p:nvPr>
        </p:nvSpPr>
        <p:spPr>
          <a:noFill/>
        </p:spPr>
        <p:txBody>
          <a:bodyPr/>
          <a:lstStyle/>
          <a:p>
            <a:r>
              <a:rPr lang="en-US" altLang="x-none" dirty="0">
                <a:latin typeface="Times New Roman" charset="0"/>
              </a:rPr>
              <a:t>Where the size of the vector corresponds to the number of classes we have</a:t>
            </a:r>
          </a:p>
          <a:p>
            <a:r>
              <a:rPr lang="en-US" altLang="x-none" dirty="0">
                <a:latin typeface="Times New Roman" charset="0"/>
              </a:rPr>
              <a:t>We denote the class the example belongs to, with a 1 at that index</a:t>
            </a:r>
          </a:p>
          <a:p>
            <a:r>
              <a:rPr lang="en-US" altLang="x-none" dirty="0">
                <a:latin typeface="Times New Roman" charset="0"/>
              </a:rPr>
              <a:t>Strength of our belief, normalized to sum up to </a:t>
            </a:r>
            <a:r>
              <a:rPr lang="en-US" altLang="x-none" dirty="0" smtClean="0">
                <a:latin typeface="Times New Roman" charset="0"/>
              </a:rPr>
              <a:t>one</a:t>
            </a:r>
          </a:p>
          <a:p>
            <a:endParaRPr lang="en-US" altLang="x-none" dirty="0" smtClean="0">
              <a:latin typeface="Times New Roman" charset="0"/>
            </a:endParaRPr>
          </a:p>
          <a:p>
            <a:endParaRPr lang="en-US" altLang="x-none" dirty="0" smtClean="0">
              <a:latin typeface="Times New Roman" charset="0"/>
            </a:endParaRPr>
          </a:p>
          <a:p>
            <a:endParaRPr lang="en-US" altLang="x-none" dirty="0" smtClean="0">
              <a:latin typeface="Times New Roman" charset="0"/>
            </a:endParaRPr>
          </a:p>
          <a:p>
            <a:r>
              <a:rPr lang="en-US" altLang="x-none" dirty="0" smtClean="0">
                <a:latin typeface="Times New Roman" charset="0"/>
              </a:rPr>
              <a:t>We’re choosing to </a:t>
            </a:r>
            <a:r>
              <a:rPr lang="en-US" altLang="x-none" dirty="0" err="1" smtClean="0">
                <a:latin typeface="Times New Roman" charset="0"/>
              </a:rPr>
              <a:t>backprop</a:t>
            </a:r>
            <a:r>
              <a:rPr lang="en-US" altLang="x-none" dirty="0" smtClean="0">
                <a:latin typeface="Times New Roman" charset="0"/>
              </a:rPr>
              <a:t> this</a:t>
            </a:r>
            <a:r>
              <a:rPr lang="en-US" altLang="x-none" baseline="0" dirty="0" smtClean="0">
                <a:latin typeface="Times New Roman" charset="0"/>
              </a:rPr>
              <a:t> thing because we’re currently bad at it. Of course, this may change over the course of training.</a:t>
            </a:r>
            <a:endParaRPr lang="en-US" altLang="x-none" dirty="0">
              <a:latin typeface="Times New Roman" charset="0"/>
            </a:endParaRPr>
          </a:p>
        </p:txBody>
      </p:sp>
      <p:sp>
        <p:nvSpPr>
          <p:cNvPr id="36867" name="Slide Number Placeholder 3"/>
          <p:cNvSpPr>
            <a:spLocks noGrp="1"/>
          </p:cNvSpPr>
          <p:nvPr>
            <p:ph type="sldNum" sz="quarter" idx="5"/>
          </p:nvPr>
        </p:nvSpPr>
        <p:spPr>
          <a:noFill/>
        </p:spPr>
        <p:txBody>
          <a:bodyPr/>
          <a:lstStyle/>
          <a:p>
            <a:fld id="{9CB3F73B-8988-DC49-9476-389C29990C5D}" type="slidenum">
              <a:rPr lang="en-US" altLang="en-US"/>
              <a:pPr/>
              <a:t>18</a:t>
            </a:fld>
            <a:endParaRPr lang="en-US"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54626" name="Notes Placeholder 2"/>
          <p:cNvSpPr>
            <a:spLocks noGrp="1"/>
          </p:cNvSpPr>
          <p:nvPr>
            <p:ph type="body" idx="1"/>
          </p:nvPr>
        </p:nvSpPr>
        <p:spPr>
          <a:noFill/>
        </p:spPr>
        <p:txBody>
          <a:bodyPr/>
          <a:lstStyle/>
          <a:p>
            <a:r>
              <a:rPr lang="en-US" altLang="x-none">
                <a:latin typeface="Times New Roman" charset="0"/>
              </a:rPr>
              <a:t>Update SVHN # training examples</a:t>
            </a:r>
          </a:p>
          <a:p>
            <a:endParaRPr lang="en-US" altLang="x-none">
              <a:latin typeface="Times New Roman" charset="0"/>
            </a:endParaRPr>
          </a:p>
          <a:p>
            <a:r>
              <a:rPr lang="en-US" altLang="x-none">
                <a:latin typeface="Times New Roman" charset="0"/>
              </a:rPr>
              <a:t>Swap cifar10 and svhn</a:t>
            </a:r>
          </a:p>
        </p:txBody>
      </p:sp>
      <p:sp>
        <p:nvSpPr>
          <p:cNvPr id="154627" name="Slide Number Placeholder 3"/>
          <p:cNvSpPr>
            <a:spLocks noGrp="1"/>
          </p:cNvSpPr>
          <p:nvPr>
            <p:ph type="sldNum" sz="quarter" idx="5"/>
          </p:nvPr>
        </p:nvSpPr>
        <p:spPr>
          <a:noFill/>
        </p:spPr>
        <p:txBody>
          <a:bodyPr/>
          <a:lstStyle/>
          <a:p>
            <a:fld id="{C146F7E1-F6E6-BB4A-A272-7AF7DDFF946D}" type="slidenum">
              <a:rPr lang="en-US" altLang="en-US"/>
              <a:pPr/>
              <a:t>21</a:t>
            </a:fld>
            <a:endParaRPr lang="en-US" altLang="en-US"/>
          </a:p>
        </p:txBody>
      </p:sp>
    </p:spTree>
    <p:extLst>
      <p:ext uri="{BB962C8B-B14F-4D97-AF65-F5344CB8AC3E}">
        <p14:creationId xmlns:p14="http://schemas.microsoft.com/office/powerpoint/2010/main" val="2761191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56674" name="Notes Placeholder 2"/>
          <p:cNvSpPr>
            <a:spLocks noGrp="1"/>
          </p:cNvSpPr>
          <p:nvPr>
            <p:ph type="body" idx="1"/>
          </p:nvPr>
        </p:nvSpPr>
        <p:spPr>
          <a:noFill/>
        </p:spPr>
        <p:txBody>
          <a:bodyPr/>
          <a:lstStyle/>
          <a:p>
            <a:r>
              <a:rPr lang="en-US" altLang="x-none" dirty="0">
                <a:latin typeface="Times New Roman" charset="0"/>
              </a:rPr>
              <a:t>Baseline error: 2.45% </a:t>
            </a:r>
          </a:p>
          <a:p>
            <a:r>
              <a:rPr lang="en-US" altLang="x-none" dirty="0">
                <a:latin typeface="Times New Roman" charset="0"/>
              </a:rPr>
              <a:t>SB error: 1.33%</a:t>
            </a:r>
          </a:p>
          <a:p>
            <a:r>
              <a:rPr lang="en-US" altLang="x-none" dirty="0">
                <a:latin typeface="Times New Roman" charset="0"/>
              </a:rPr>
              <a:t>Percent decrease: 46%</a:t>
            </a:r>
          </a:p>
          <a:p>
            <a:endParaRPr lang="en-US" altLang="x-none" dirty="0">
              <a:latin typeface="Times New Roman" charset="0"/>
            </a:endParaRPr>
          </a:p>
          <a:p>
            <a:r>
              <a:rPr lang="en-US" altLang="x-none" dirty="0">
                <a:latin typeface="Times New Roman" charset="0"/>
              </a:rPr>
              <a:t>Baseline iterations: 0.96</a:t>
            </a:r>
          </a:p>
          <a:p>
            <a:r>
              <a:rPr lang="en-US" altLang="x-none" dirty="0">
                <a:latin typeface="Times New Roman" charset="0"/>
              </a:rPr>
              <a:t>SB Backwards: 0.32</a:t>
            </a:r>
          </a:p>
          <a:p>
            <a:r>
              <a:rPr lang="en-US" altLang="x-none" dirty="0">
                <a:latin typeface="Times New Roman" charset="0"/>
              </a:rPr>
              <a:t>SB Forwards: 1.62</a:t>
            </a:r>
          </a:p>
          <a:p>
            <a:r>
              <a:rPr lang="en-US" altLang="x-none" dirty="0">
                <a:latin typeface="Times New Roman" charset="0"/>
              </a:rPr>
              <a:t>Backwards reduced: 66.67%</a:t>
            </a:r>
          </a:p>
          <a:p>
            <a:r>
              <a:rPr lang="en-US" altLang="x-none" dirty="0">
                <a:latin typeface="Times New Roman" charset="0"/>
              </a:rPr>
              <a:t>Forwards increased: 68.75%</a:t>
            </a:r>
          </a:p>
          <a:p>
            <a:endParaRPr lang="en-US" altLang="x-none" dirty="0">
              <a:latin typeface="Times New Roman" charset="0"/>
            </a:endParaRPr>
          </a:p>
          <a:p>
            <a:r>
              <a:rPr lang="en-US" altLang="x-none" dirty="0">
                <a:latin typeface="Times New Roman" charset="0"/>
              </a:rPr>
              <a:t>Update titles</a:t>
            </a:r>
          </a:p>
          <a:p>
            <a:endParaRPr lang="en-US" altLang="x-none" dirty="0">
              <a:latin typeface="Times New Roman" charset="0"/>
            </a:endParaRPr>
          </a:p>
        </p:txBody>
      </p:sp>
      <p:sp>
        <p:nvSpPr>
          <p:cNvPr id="156675" name="Slide Number Placeholder 3"/>
          <p:cNvSpPr>
            <a:spLocks noGrp="1"/>
          </p:cNvSpPr>
          <p:nvPr>
            <p:ph type="sldNum" sz="quarter" idx="5"/>
          </p:nvPr>
        </p:nvSpPr>
        <p:spPr>
          <a:noFill/>
        </p:spPr>
        <p:txBody>
          <a:bodyPr/>
          <a:lstStyle/>
          <a:p>
            <a:fld id="{ABD36C33-68F0-7A49-AF2B-8BC3942872D7}" type="slidenum">
              <a:rPr lang="en-US" altLang="en-US"/>
              <a:pPr/>
              <a:t>27</a:t>
            </a:fld>
            <a:endParaRPr lang="en-US" altLang="en-US"/>
          </a:p>
        </p:txBody>
      </p:sp>
    </p:spTree>
    <p:extLst>
      <p:ext uri="{BB962C8B-B14F-4D97-AF65-F5344CB8AC3E}">
        <p14:creationId xmlns:p14="http://schemas.microsoft.com/office/powerpoint/2010/main" val="6020261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58722" name="Notes Placeholder 2"/>
          <p:cNvSpPr>
            <a:spLocks noGrp="1"/>
          </p:cNvSpPr>
          <p:nvPr>
            <p:ph type="body" idx="1"/>
          </p:nvPr>
        </p:nvSpPr>
        <p:spPr>
          <a:noFill/>
        </p:spPr>
        <p:txBody>
          <a:bodyPr/>
          <a:lstStyle/>
          <a:p>
            <a:r>
              <a:rPr lang="en-US" altLang="x-none">
                <a:latin typeface="Times New Roman" charset="0"/>
              </a:rPr>
              <a:t>Baseline error: 2.45% </a:t>
            </a:r>
          </a:p>
          <a:p>
            <a:r>
              <a:rPr lang="en-US" altLang="x-none">
                <a:latin typeface="Times New Roman" charset="0"/>
              </a:rPr>
              <a:t>SB error: 1.33%</a:t>
            </a:r>
          </a:p>
          <a:p>
            <a:r>
              <a:rPr lang="en-US" altLang="x-none">
                <a:latin typeface="Times New Roman" charset="0"/>
              </a:rPr>
              <a:t>Percent decrease: 46%</a:t>
            </a:r>
          </a:p>
          <a:p>
            <a:endParaRPr lang="en-US" altLang="x-none">
              <a:latin typeface="Times New Roman" charset="0"/>
            </a:endParaRPr>
          </a:p>
          <a:p>
            <a:r>
              <a:rPr lang="en-US" altLang="x-none">
                <a:latin typeface="Times New Roman" charset="0"/>
              </a:rPr>
              <a:t>Baseline iterations: 0.96</a:t>
            </a:r>
          </a:p>
          <a:p>
            <a:r>
              <a:rPr lang="en-US" altLang="x-none">
                <a:latin typeface="Times New Roman" charset="0"/>
              </a:rPr>
              <a:t>SB Backwards: 0.32</a:t>
            </a:r>
          </a:p>
          <a:p>
            <a:r>
              <a:rPr lang="en-US" altLang="x-none">
                <a:latin typeface="Times New Roman" charset="0"/>
              </a:rPr>
              <a:t>SB Forwards: 1.62</a:t>
            </a:r>
          </a:p>
          <a:p>
            <a:r>
              <a:rPr lang="en-US" altLang="x-none">
                <a:latin typeface="Times New Roman" charset="0"/>
              </a:rPr>
              <a:t>Backwards reduced: 66.67%</a:t>
            </a:r>
          </a:p>
          <a:p>
            <a:r>
              <a:rPr lang="en-US" altLang="x-none">
                <a:latin typeface="Times New Roman" charset="0"/>
              </a:rPr>
              <a:t>Forwards increased: 68.75%</a:t>
            </a:r>
          </a:p>
          <a:p>
            <a:endParaRPr lang="en-US" altLang="x-none">
              <a:latin typeface="Times New Roman" charset="0"/>
            </a:endParaRPr>
          </a:p>
          <a:p>
            <a:r>
              <a:rPr lang="en-US" altLang="x-none">
                <a:latin typeface="Times New Roman" charset="0"/>
              </a:rPr>
              <a:t>Update titles</a:t>
            </a:r>
          </a:p>
          <a:p>
            <a:endParaRPr lang="en-US" altLang="x-none">
              <a:latin typeface="Times New Roman" charset="0"/>
            </a:endParaRPr>
          </a:p>
        </p:txBody>
      </p:sp>
      <p:sp>
        <p:nvSpPr>
          <p:cNvPr id="158723" name="Slide Number Placeholder 3"/>
          <p:cNvSpPr>
            <a:spLocks noGrp="1"/>
          </p:cNvSpPr>
          <p:nvPr>
            <p:ph type="sldNum" sz="quarter" idx="5"/>
          </p:nvPr>
        </p:nvSpPr>
        <p:spPr>
          <a:noFill/>
        </p:spPr>
        <p:txBody>
          <a:bodyPr/>
          <a:lstStyle/>
          <a:p>
            <a:fld id="{9CDE1276-E8A1-8749-90A4-557F65877C18}" type="slidenum">
              <a:rPr lang="en-US" altLang="en-US"/>
              <a:pPr/>
              <a:t>28</a:t>
            </a:fld>
            <a:endParaRPr lang="en-US" altLang="en-US"/>
          </a:p>
        </p:txBody>
      </p:sp>
    </p:spTree>
    <p:extLst>
      <p:ext uri="{BB962C8B-B14F-4D97-AF65-F5344CB8AC3E}">
        <p14:creationId xmlns:p14="http://schemas.microsoft.com/office/powerpoint/2010/main" val="2642343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62818" name="Notes Placeholder 2"/>
          <p:cNvSpPr>
            <a:spLocks noGrp="1"/>
          </p:cNvSpPr>
          <p:nvPr>
            <p:ph type="body" idx="1"/>
          </p:nvPr>
        </p:nvSpPr>
        <p:spPr>
          <a:noFill/>
        </p:spPr>
        <p:txBody>
          <a:bodyPr/>
          <a:lstStyle/>
          <a:p>
            <a:r>
              <a:rPr lang="en-US" altLang="x-none">
                <a:latin typeface="Times New Roman" charset="0"/>
              </a:rPr>
              <a:t>Baseline error: 9.21%</a:t>
            </a:r>
          </a:p>
          <a:p>
            <a:r>
              <a:rPr lang="en-US" altLang="x-none">
                <a:latin typeface="Times New Roman" charset="0"/>
              </a:rPr>
              <a:t>SB error: 7.22%</a:t>
            </a:r>
          </a:p>
          <a:p>
            <a:r>
              <a:rPr lang="en-US" altLang="x-none">
                <a:latin typeface="Times New Roman" charset="0"/>
              </a:rPr>
              <a:t>Error decrease: 22%</a:t>
            </a:r>
          </a:p>
          <a:p>
            <a:endParaRPr lang="en-US" altLang="x-none">
              <a:latin typeface="Times New Roman" charset="0"/>
            </a:endParaRPr>
          </a:p>
          <a:p>
            <a:r>
              <a:rPr lang="en-US" altLang="x-none">
                <a:latin typeface="Times New Roman" charset="0"/>
              </a:rPr>
              <a:t>Baseline iterations: 12.6</a:t>
            </a:r>
          </a:p>
          <a:p>
            <a:r>
              <a:rPr lang="en-US" altLang="x-none">
                <a:latin typeface="Times New Roman" charset="0"/>
              </a:rPr>
              <a:t>SB Backwards: 7.53</a:t>
            </a:r>
          </a:p>
          <a:p>
            <a:r>
              <a:rPr lang="en-US" altLang="x-none">
                <a:latin typeface="Times New Roman" charset="0"/>
              </a:rPr>
              <a:t>SB Forwards: 28.4</a:t>
            </a:r>
          </a:p>
          <a:p>
            <a:r>
              <a:rPr lang="en-US" altLang="x-none">
                <a:latin typeface="Times New Roman" charset="0"/>
              </a:rPr>
              <a:t>Backwards reduced: 40.24%</a:t>
            </a:r>
          </a:p>
          <a:p>
            <a:r>
              <a:rPr lang="en-US" altLang="x-none">
                <a:latin typeface="Times New Roman" charset="0"/>
              </a:rPr>
              <a:t>Forwards increased: 125.4%</a:t>
            </a:r>
          </a:p>
          <a:p>
            <a:endParaRPr lang="en-US" altLang="x-none">
              <a:latin typeface="Times New Roman" charset="0"/>
            </a:endParaRPr>
          </a:p>
          <a:p>
            <a:r>
              <a:rPr lang="en-US" altLang="x-none">
                <a:latin typeface="Times New Roman" charset="0"/>
              </a:rPr>
              <a:t>Kath error: 10.04%</a:t>
            </a:r>
          </a:p>
          <a:p>
            <a:r>
              <a:rPr lang="en-US" altLang="x-none">
                <a:latin typeface="Times New Roman" charset="0"/>
              </a:rPr>
              <a:t>Error decrease: 10</a:t>
            </a:r>
          </a:p>
          <a:p>
            <a:endParaRPr lang="en-US" altLang="x-none">
              <a:latin typeface="Times New Roman" charset="0"/>
            </a:endParaRPr>
          </a:p>
          <a:p>
            <a:r>
              <a:rPr lang="en-US" altLang="x-none">
                <a:latin typeface="Times New Roman" charset="0"/>
              </a:rPr>
              <a:t>YOU MIGHT BE WONDERING WHY</a:t>
            </a:r>
          </a:p>
          <a:p>
            <a:endParaRPr lang="en-US" altLang="x-none">
              <a:latin typeface="Times New Roman" charset="0"/>
            </a:endParaRPr>
          </a:p>
        </p:txBody>
      </p:sp>
      <p:sp>
        <p:nvSpPr>
          <p:cNvPr id="162819" name="Slide Number Placeholder 3"/>
          <p:cNvSpPr>
            <a:spLocks noGrp="1"/>
          </p:cNvSpPr>
          <p:nvPr>
            <p:ph type="sldNum" sz="quarter" idx="5"/>
          </p:nvPr>
        </p:nvSpPr>
        <p:spPr>
          <a:noFill/>
        </p:spPr>
        <p:txBody>
          <a:bodyPr/>
          <a:lstStyle/>
          <a:p>
            <a:fld id="{6A3FCD82-3446-FE4A-90C3-9F3EBB115FA3}" type="slidenum">
              <a:rPr lang="en-US" altLang="en-US"/>
              <a:pPr/>
              <a:t>29</a:t>
            </a:fld>
            <a:endParaRPr lang="en-US" altLang="en-US"/>
          </a:p>
        </p:txBody>
      </p:sp>
    </p:spTree>
    <p:extLst>
      <p:ext uri="{BB962C8B-B14F-4D97-AF65-F5344CB8AC3E}">
        <p14:creationId xmlns:p14="http://schemas.microsoft.com/office/powerpoint/2010/main" val="4306979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66914" name="Notes Placeholder 2"/>
          <p:cNvSpPr>
            <a:spLocks noGrp="1"/>
          </p:cNvSpPr>
          <p:nvPr>
            <p:ph type="body" idx="1"/>
          </p:nvPr>
        </p:nvSpPr>
        <p:spPr>
          <a:noFill/>
        </p:spPr>
        <p:txBody>
          <a:bodyPr/>
          <a:lstStyle/>
          <a:p>
            <a:r>
              <a:rPr lang="en-US" altLang="x-none">
                <a:latin typeface="Times New Roman" charset="0"/>
              </a:rPr>
              <a:t>They consist of objects from unconvential angles, as well as a lot of small birds with a blue background, likely because it’s hard to know if it’s a ship or a plane. </a:t>
            </a:r>
          </a:p>
          <a:p>
            <a:endParaRPr lang="en-US" altLang="x-none">
              <a:latin typeface="Times New Roman" charset="0"/>
            </a:endParaRPr>
          </a:p>
          <a:p>
            <a:r>
              <a:rPr lang="en-US" altLang="x-none">
                <a:latin typeface="Times New Roman" charset="0"/>
              </a:rPr>
              <a:t>Use woman in truck as a lead in for the next slide. By focusing on it, we might get worse at understanding trucks</a:t>
            </a:r>
          </a:p>
        </p:txBody>
      </p:sp>
      <p:sp>
        <p:nvSpPr>
          <p:cNvPr id="166915" name="Slide Number Placeholder 3"/>
          <p:cNvSpPr>
            <a:spLocks noGrp="1"/>
          </p:cNvSpPr>
          <p:nvPr>
            <p:ph type="sldNum" sz="quarter" idx="5"/>
          </p:nvPr>
        </p:nvSpPr>
        <p:spPr>
          <a:noFill/>
        </p:spPr>
        <p:txBody>
          <a:bodyPr/>
          <a:lstStyle/>
          <a:p>
            <a:fld id="{E0FCD9BC-2B7C-1C4C-9613-C610CD8536FC}" type="slidenum">
              <a:rPr lang="en-US" altLang="en-US"/>
              <a:pPr/>
              <a:t>31</a:t>
            </a:fld>
            <a:endParaRPr lang="en-US" altLang="en-US"/>
          </a:p>
        </p:txBody>
      </p:sp>
    </p:spTree>
    <p:extLst>
      <p:ext uri="{BB962C8B-B14F-4D97-AF65-F5344CB8AC3E}">
        <p14:creationId xmlns:p14="http://schemas.microsoft.com/office/powerpoint/2010/main" val="2105906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64866" name="Notes Placeholder 2"/>
          <p:cNvSpPr>
            <a:spLocks noGrp="1"/>
          </p:cNvSpPr>
          <p:nvPr>
            <p:ph type="body" idx="1"/>
          </p:nvPr>
        </p:nvSpPr>
        <p:spPr>
          <a:noFill/>
        </p:spPr>
        <p:txBody>
          <a:bodyPr/>
          <a:lstStyle/>
          <a:p>
            <a:r>
              <a:rPr lang="en-US" altLang="x-none">
                <a:latin typeface="Times New Roman" charset="0"/>
              </a:rPr>
              <a:t>20th percentile, 1% classified correctly by baseline, 29% of examples correc by SB</a:t>
            </a:r>
          </a:p>
        </p:txBody>
      </p:sp>
      <p:sp>
        <p:nvSpPr>
          <p:cNvPr id="164867" name="Slide Number Placeholder 3"/>
          <p:cNvSpPr>
            <a:spLocks noGrp="1"/>
          </p:cNvSpPr>
          <p:nvPr>
            <p:ph type="sldNum" sz="quarter" idx="5"/>
          </p:nvPr>
        </p:nvSpPr>
        <p:spPr>
          <a:noFill/>
        </p:spPr>
        <p:txBody>
          <a:bodyPr/>
          <a:lstStyle/>
          <a:p>
            <a:fld id="{8161DC36-750E-A843-8A6B-1EEFD330D20A}" type="slidenum">
              <a:rPr lang="en-US" altLang="en-US"/>
              <a:pPr/>
              <a:t>32</a:t>
            </a:fld>
            <a:endParaRPr lang="en-US" altLang="en-US"/>
          </a:p>
        </p:txBody>
      </p:sp>
    </p:spTree>
    <p:extLst>
      <p:ext uri="{BB962C8B-B14F-4D97-AF65-F5344CB8AC3E}">
        <p14:creationId xmlns:p14="http://schemas.microsoft.com/office/powerpoint/2010/main" val="9366386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0482" name="Notes Placeholder 2"/>
          <p:cNvSpPr>
            <a:spLocks noGrp="1"/>
          </p:cNvSpPr>
          <p:nvPr>
            <p:ph type="body" idx="1"/>
          </p:nvPr>
        </p:nvSpPr>
        <p:spPr>
          <a:noFill/>
        </p:spPr>
        <p:txBody>
          <a:bodyPr/>
          <a:lstStyle/>
          <a:p>
            <a:r>
              <a:rPr lang="en-US" altLang="x-none">
                <a:latin typeface="Times New Roman" charset="0"/>
              </a:rPr>
              <a:t>However, it’s hard to create these underlying DNNs. The way these models work, is you show them examples of what it's supposed to be predicting. For instance, if you want your DNN to be able to recognize pedastrians, you need to show it millions of examples of different pedestrians over and over and over again. You can imagine, that this takes a lot of time and computing resources.</a:t>
            </a:r>
          </a:p>
        </p:txBody>
      </p:sp>
      <p:sp>
        <p:nvSpPr>
          <p:cNvPr id="20483" name="Slide Number Placeholder 3"/>
          <p:cNvSpPr>
            <a:spLocks noGrp="1"/>
          </p:cNvSpPr>
          <p:nvPr>
            <p:ph type="sldNum" sz="quarter" idx="5"/>
          </p:nvPr>
        </p:nvSpPr>
        <p:spPr>
          <a:noFill/>
        </p:spPr>
        <p:txBody>
          <a:bodyPr/>
          <a:lstStyle/>
          <a:p>
            <a:fld id="{0B053258-68D0-D54C-90FF-7193CFCA9509}" type="slidenum">
              <a:rPr lang="en-US" altLang="en-US"/>
              <a:pPr/>
              <a:t>3</a:t>
            </a:fld>
            <a:endParaRPr lang="en-US" altLang="en-US"/>
          </a:p>
        </p:txBody>
      </p:sp>
    </p:spTree>
    <p:extLst>
      <p:ext uri="{BB962C8B-B14F-4D97-AF65-F5344CB8AC3E}">
        <p14:creationId xmlns:p14="http://schemas.microsoft.com/office/powerpoint/2010/main" val="20631268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6082" name="Notes Placeholder 2"/>
          <p:cNvSpPr>
            <a:spLocks noGrp="1"/>
          </p:cNvSpPr>
          <p:nvPr>
            <p:ph type="body" idx="1"/>
          </p:nvPr>
        </p:nvSpPr>
        <p:spPr>
          <a:noFill/>
        </p:spPr>
        <p:txBody>
          <a:bodyPr/>
          <a:lstStyle/>
          <a:p>
            <a:r>
              <a:rPr lang="en-US" altLang="x-none" dirty="0" smtClean="0">
                <a:latin typeface="Times New Roman" charset="0"/>
              </a:rPr>
              <a:t>PRACTICE</a:t>
            </a:r>
          </a:p>
          <a:p>
            <a:endParaRPr lang="en-US" altLang="x-none" dirty="0" smtClean="0">
              <a:latin typeface="Times New Roman" charset="0"/>
            </a:endParaRPr>
          </a:p>
          <a:p>
            <a:r>
              <a:rPr lang="en-US" altLang="x-none" dirty="0" smtClean="0">
                <a:latin typeface="Times New Roman" charset="0"/>
              </a:rPr>
              <a:t>Give</a:t>
            </a:r>
            <a:r>
              <a:rPr lang="en-US" altLang="x-none" baseline="0" dirty="0" smtClean="0">
                <a:latin typeface="Times New Roman" charset="0"/>
              </a:rPr>
              <a:t> overview in a couple of sentences. Then explain in detail</a:t>
            </a:r>
          </a:p>
          <a:p>
            <a:r>
              <a:rPr lang="en-US" altLang="x-none" baseline="0" dirty="0" smtClean="0">
                <a:latin typeface="Times New Roman" charset="0"/>
              </a:rPr>
              <a:t>SB is sacrificing confidence on earlier examples to have confidence in examples where it’s less confident</a:t>
            </a:r>
          </a:p>
          <a:p>
            <a:r>
              <a:rPr lang="en-US" altLang="x-none" baseline="0" dirty="0" smtClean="0">
                <a:latin typeface="Times New Roman" charset="0"/>
              </a:rPr>
              <a:t>In terms of final accuracy, there’s no reward for excess confidence. If you’re over 50% confident, you can make it higher, but it won’t improve your test accuracy</a:t>
            </a:r>
          </a:p>
          <a:p>
            <a:r>
              <a:rPr lang="en-US" altLang="x-none" baseline="0" dirty="0" smtClean="0">
                <a:latin typeface="Times New Roman" charset="0"/>
              </a:rPr>
              <a:t>But with low confidence examples, increasing your confidence has high impact on test accuracy</a:t>
            </a:r>
          </a:p>
          <a:p>
            <a:endParaRPr lang="en-US" altLang="x-none" baseline="0" dirty="0" smtClean="0">
              <a:latin typeface="Times New Roman" charset="0"/>
            </a:endParaRPr>
          </a:p>
          <a:p>
            <a:r>
              <a:rPr lang="en-US" altLang="x-none" baseline="0" dirty="0" smtClean="0">
                <a:latin typeface="Times New Roman" charset="0"/>
              </a:rPr>
              <a:t>On the second graph, explain why you’re better all the </a:t>
            </a:r>
            <a:r>
              <a:rPr lang="en-US" altLang="x-none" baseline="0" dirty="0" err="1" smtClean="0">
                <a:latin typeface="Times New Roman" charset="0"/>
              </a:rPr>
              <a:t>timeoverspecializing</a:t>
            </a:r>
            <a:r>
              <a:rPr lang="en-US" altLang="x-none" baseline="0" dirty="0" smtClean="0">
                <a:latin typeface="Times New Roman" charset="0"/>
              </a:rPr>
              <a:t> to some examples take the 20 % </a:t>
            </a:r>
            <a:r>
              <a:rPr lang="en-US" altLang="x-none" baseline="0" dirty="0" err="1" smtClean="0">
                <a:latin typeface="Times New Roman" charset="0"/>
              </a:rPr>
              <a:t>rthat</a:t>
            </a:r>
            <a:r>
              <a:rPr lang="en-US" altLang="x-none" baseline="0" dirty="0" smtClean="0">
                <a:latin typeface="Times New Roman" charset="0"/>
              </a:rPr>
              <a:t> you do the least well on, how well do you do on them</a:t>
            </a:r>
            <a:endParaRPr lang="en-US" altLang="x-none" dirty="0">
              <a:latin typeface="Times New Roman" charset="0"/>
            </a:endParaRPr>
          </a:p>
        </p:txBody>
      </p:sp>
      <p:sp>
        <p:nvSpPr>
          <p:cNvPr id="46083" name="Slide Number Placeholder 3"/>
          <p:cNvSpPr>
            <a:spLocks noGrp="1"/>
          </p:cNvSpPr>
          <p:nvPr>
            <p:ph type="sldNum" sz="quarter" idx="5"/>
          </p:nvPr>
        </p:nvSpPr>
        <p:spPr>
          <a:noFill/>
        </p:spPr>
        <p:txBody>
          <a:bodyPr/>
          <a:lstStyle/>
          <a:p>
            <a:fld id="{45ACD743-2398-7C41-ABBA-6C8FD75BC70A}" type="slidenum">
              <a:rPr lang="en-US" altLang="en-US"/>
              <a:pPr/>
              <a:t>33</a:t>
            </a:fld>
            <a:endParaRPr lang="en-US" altLang="en-US"/>
          </a:p>
        </p:txBody>
      </p:sp>
    </p:spTree>
    <p:extLst>
      <p:ext uri="{BB962C8B-B14F-4D97-AF65-F5344CB8AC3E}">
        <p14:creationId xmlns:p14="http://schemas.microsoft.com/office/powerpoint/2010/main" val="17661976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8130" name="Notes Placeholder 2"/>
          <p:cNvSpPr>
            <a:spLocks noGrp="1"/>
          </p:cNvSpPr>
          <p:nvPr>
            <p:ph type="body" idx="1"/>
          </p:nvPr>
        </p:nvSpPr>
        <p:spPr>
          <a:noFill/>
        </p:spPr>
        <p:txBody>
          <a:bodyPr/>
          <a:lstStyle/>
          <a:p>
            <a:r>
              <a:rPr lang="en-US" altLang="x-none">
                <a:latin typeface="Times New Roman" charset="0"/>
              </a:rPr>
              <a:t>They consist of easy to classify images, mostly of cars</a:t>
            </a:r>
          </a:p>
        </p:txBody>
      </p:sp>
      <p:sp>
        <p:nvSpPr>
          <p:cNvPr id="48131" name="Slide Number Placeholder 3"/>
          <p:cNvSpPr>
            <a:spLocks noGrp="1"/>
          </p:cNvSpPr>
          <p:nvPr>
            <p:ph type="sldNum" sz="quarter" idx="5"/>
          </p:nvPr>
        </p:nvSpPr>
        <p:spPr>
          <a:noFill/>
        </p:spPr>
        <p:txBody>
          <a:bodyPr/>
          <a:lstStyle/>
          <a:p>
            <a:fld id="{F6DB1455-4C31-8943-A6B3-3FBF0F2D7B3D}" type="slidenum">
              <a:rPr lang="en-US" altLang="en-US"/>
              <a:pPr/>
              <a:t>34</a:t>
            </a:fld>
            <a:endParaRPr lang="en-US"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50178" name="Notes Placeholder 2"/>
          <p:cNvSpPr>
            <a:spLocks noGrp="1"/>
          </p:cNvSpPr>
          <p:nvPr>
            <p:ph type="body" idx="1"/>
          </p:nvPr>
        </p:nvSpPr>
        <p:spPr>
          <a:noFill/>
        </p:spPr>
        <p:txBody>
          <a:bodyPr/>
          <a:lstStyle/>
          <a:p>
            <a:r>
              <a:rPr lang="en-US" altLang="x-none" dirty="0">
                <a:latin typeface="Times New Roman" charset="0"/>
              </a:rPr>
              <a:t>They consist of objects </a:t>
            </a:r>
            <a:r>
              <a:rPr lang="en-US" altLang="x-none" dirty="0" smtClean="0">
                <a:latin typeface="Times New Roman" charset="0"/>
              </a:rPr>
              <a:t>from </a:t>
            </a:r>
            <a:r>
              <a:rPr lang="en-US" altLang="x-none" dirty="0" err="1">
                <a:latin typeface="Times New Roman" charset="0"/>
              </a:rPr>
              <a:t>unconvential</a:t>
            </a:r>
            <a:r>
              <a:rPr lang="en-US" altLang="x-none" dirty="0">
                <a:latin typeface="Times New Roman" charset="0"/>
              </a:rPr>
              <a:t> angles, as well as a lot of small birds with a blue background, likely because it’s hard to know if it’s a ship or a plane. </a:t>
            </a:r>
            <a:endParaRPr lang="en-US" altLang="x-none" dirty="0" smtClean="0">
              <a:latin typeface="Times New Roman" charset="0"/>
            </a:endParaRPr>
          </a:p>
          <a:p>
            <a:endParaRPr lang="en-US" altLang="x-none" dirty="0" smtClean="0">
              <a:latin typeface="Times New Roman" charset="0"/>
            </a:endParaRPr>
          </a:p>
          <a:p>
            <a:r>
              <a:rPr lang="en-US" altLang="x-none" dirty="0" smtClean="0">
                <a:latin typeface="Times New Roman" charset="0"/>
              </a:rPr>
              <a:t>Use woman in truck as a lead in for the next slide. By focusing</a:t>
            </a:r>
            <a:r>
              <a:rPr lang="en-US" altLang="x-none" baseline="0" dirty="0" smtClean="0">
                <a:latin typeface="Times New Roman" charset="0"/>
              </a:rPr>
              <a:t> on it, we might get worse at understanding trucks</a:t>
            </a:r>
            <a:endParaRPr lang="en-US" altLang="x-none" dirty="0">
              <a:latin typeface="Times New Roman" charset="0"/>
            </a:endParaRPr>
          </a:p>
        </p:txBody>
      </p:sp>
      <p:sp>
        <p:nvSpPr>
          <p:cNvPr id="50179" name="Slide Number Placeholder 3"/>
          <p:cNvSpPr>
            <a:spLocks noGrp="1"/>
          </p:cNvSpPr>
          <p:nvPr>
            <p:ph type="sldNum" sz="quarter" idx="5"/>
          </p:nvPr>
        </p:nvSpPr>
        <p:spPr>
          <a:noFill/>
        </p:spPr>
        <p:txBody>
          <a:bodyPr/>
          <a:lstStyle/>
          <a:p>
            <a:fld id="{7731883A-F865-C340-8BF5-95430A3AB152}" type="slidenum">
              <a:rPr lang="en-US" altLang="en-US"/>
              <a:pPr/>
              <a:t>35</a:t>
            </a:fld>
            <a:endParaRPr lang="en-US"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60770" name="Notes Placeholder 2"/>
          <p:cNvSpPr>
            <a:spLocks noGrp="1"/>
          </p:cNvSpPr>
          <p:nvPr>
            <p:ph type="body" idx="1"/>
          </p:nvPr>
        </p:nvSpPr>
        <p:spPr>
          <a:noFill/>
        </p:spPr>
        <p:txBody>
          <a:bodyPr/>
          <a:lstStyle/>
          <a:p>
            <a:r>
              <a:rPr lang="en-US" altLang="x-none">
                <a:latin typeface="Times New Roman" charset="0"/>
              </a:rPr>
              <a:t>Baseline error: 2.45% </a:t>
            </a:r>
          </a:p>
          <a:p>
            <a:r>
              <a:rPr lang="en-US" altLang="x-none">
                <a:latin typeface="Times New Roman" charset="0"/>
              </a:rPr>
              <a:t>SB error: 1.33%</a:t>
            </a:r>
          </a:p>
          <a:p>
            <a:r>
              <a:rPr lang="en-US" altLang="x-none">
                <a:latin typeface="Times New Roman" charset="0"/>
              </a:rPr>
              <a:t>Percent decrease: 46%</a:t>
            </a:r>
          </a:p>
          <a:p>
            <a:endParaRPr lang="en-US" altLang="x-none">
              <a:latin typeface="Times New Roman" charset="0"/>
            </a:endParaRPr>
          </a:p>
          <a:p>
            <a:r>
              <a:rPr lang="en-US" altLang="x-none">
                <a:latin typeface="Times New Roman" charset="0"/>
              </a:rPr>
              <a:t>Baseline iterations: 0.96</a:t>
            </a:r>
          </a:p>
          <a:p>
            <a:r>
              <a:rPr lang="en-US" altLang="x-none">
                <a:latin typeface="Times New Roman" charset="0"/>
              </a:rPr>
              <a:t>SB Backwards: 0.32</a:t>
            </a:r>
          </a:p>
          <a:p>
            <a:r>
              <a:rPr lang="en-US" altLang="x-none">
                <a:latin typeface="Times New Roman" charset="0"/>
              </a:rPr>
              <a:t>SB Forwards: 1.62</a:t>
            </a:r>
          </a:p>
          <a:p>
            <a:r>
              <a:rPr lang="en-US" altLang="x-none">
                <a:latin typeface="Times New Roman" charset="0"/>
              </a:rPr>
              <a:t>Backwards reduced: 66.67%</a:t>
            </a:r>
          </a:p>
          <a:p>
            <a:r>
              <a:rPr lang="en-US" altLang="x-none">
                <a:latin typeface="Times New Roman" charset="0"/>
              </a:rPr>
              <a:t>Forwards increased: 68.75%</a:t>
            </a:r>
          </a:p>
          <a:p>
            <a:endParaRPr lang="en-US" altLang="x-none">
              <a:latin typeface="Times New Roman" charset="0"/>
            </a:endParaRPr>
          </a:p>
          <a:p>
            <a:r>
              <a:rPr lang="en-US" altLang="x-none">
                <a:latin typeface="Times New Roman" charset="0"/>
              </a:rPr>
              <a:t>Update titles</a:t>
            </a:r>
          </a:p>
          <a:p>
            <a:endParaRPr lang="en-US" altLang="x-none">
              <a:latin typeface="Times New Roman" charset="0"/>
            </a:endParaRPr>
          </a:p>
          <a:p>
            <a:r>
              <a:rPr lang="en-US" altLang="x-none">
                <a:latin typeface="Times New Roman" charset="0"/>
              </a:rPr>
              <a:t>Purple line drops lower, which means we got to a lower error with fewer training iterations. So that’s what I mean by </a:t>
            </a:r>
          </a:p>
        </p:txBody>
      </p:sp>
      <p:sp>
        <p:nvSpPr>
          <p:cNvPr id="160771" name="Slide Number Placeholder 3"/>
          <p:cNvSpPr>
            <a:spLocks noGrp="1"/>
          </p:cNvSpPr>
          <p:nvPr>
            <p:ph type="sldNum" sz="quarter" idx="5"/>
          </p:nvPr>
        </p:nvSpPr>
        <p:spPr>
          <a:noFill/>
        </p:spPr>
        <p:txBody>
          <a:bodyPr/>
          <a:lstStyle/>
          <a:p>
            <a:fld id="{F695E741-A00C-954C-B85C-03EDD4A84265}" type="slidenum">
              <a:rPr lang="en-US" altLang="en-US"/>
              <a:pPr/>
              <a:t>37</a:t>
            </a:fld>
            <a:endParaRPr lang="en-US" altLang="en-US"/>
          </a:p>
        </p:txBody>
      </p:sp>
    </p:spTree>
    <p:extLst>
      <p:ext uri="{BB962C8B-B14F-4D97-AF65-F5344CB8AC3E}">
        <p14:creationId xmlns:p14="http://schemas.microsoft.com/office/powerpoint/2010/main" val="9656486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52226" name="Notes Placeholder 2"/>
          <p:cNvSpPr>
            <a:spLocks noGrp="1"/>
          </p:cNvSpPr>
          <p:nvPr>
            <p:ph type="body" idx="1"/>
          </p:nvPr>
        </p:nvSpPr>
        <p:spPr>
          <a:noFill/>
        </p:spPr>
        <p:txBody>
          <a:bodyPr/>
          <a:lstStyle/>
          <a:p>
            <a:r>
              <a:rPr lang="is-IS" altLang="x-none">
                <a:latin typeface="Times New Roman" charset="0"/>
              </a:rPr>
              <a:t>1.4048, </a:t>
            </a:r>
            <a:r>
              <a:rPr lang="pt-BR" altLang="x-none">
                <a:latin typeface="Times New Roman" charset="0"/>
              </a:rPr>
              <a:t>0.360544 = 74.3% fewer backward passes</a:t>
            </a:r>
          </a:p>
          <a:p>
            <a:r>
              <a:rPr lang="pt-BR" altLang="x-none">
                <a:latin typeface="Times New Roman" charset="0"/>
              </a:rPr>
              <a:t>55% more forwards passes</a:t>
            </a:r>
            <a:endParaRPr lang="en-US" altLang="x-none">
              <a:latin typeface="Times New Roman" charset="0"/>
            </a:endParaRPr>
          </a:p>
        </p:txBody>
      </p:sp>
      <p:sp>
        <p:nvSpPr>
          <p:cNvPr id="52227" name="Slide Number Placeholder 3"/>
          <p:cNvSpPr>
            <a:spLocks noGrp="1"/>
          </p:cNvSpPr>
          <p:nvPr>
            <p:ph type="sldNum" sz="quarter" idx="5"/>
          </p:nvPr>
        </p:nvSpPr>
        <p:spPr>
          <a:noFill/>
        </p:spPr>
        <p:txBody>
          <a:bodyPr/>
          <a:lstStyle/>
          <a:p>
            <a:fld id="{A1C01D98-D867-4145-8A82-60E7E201DF89}" type="slidenum">
              <a:rPr lang="en-US" altLang="en-US"/>
              <a:pPr/>
              <a:t>38</a:t>
            </a:fld>
            <a:endParaRPr lang="en-US"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Today,</a:t>
            </a:r>
            <a:r>
              <a:rPr lang="en-US" baseline="0" dirty="0" smtClean="0"/>
              <a:t> I showed how SB reduces training iterations needed to achieve a target accuracy. However, this comes at the cost of additional forward passes. In the future, we’d like to show the wall-clock savings </a:t>
            </a:r>
            <a:endParaRPr lang="en-US" dirty="0"/>
          </a:p>
        </p:txBody>
      </p:sp>
      <p:sp>
        <p:nvSpPr>
          <p:cNvPr id="4" name="Slide Number Placeholder 3"/>
          <p:cNvSpPr>
            <a:spLocks noGrp="1"/>
          </p:cNvSpPr>
          <p:nvPr>
            <p:ph type="sldNum" sz="quarter" idx="10"/>
          </p:nvPr>
        </p:nvSpPr>
        <p:spPr/>
        <p:txBody>
          <a:bodyPr/>
          <a:lstStyle/>
          <a:p>
            <a:pPr>
              <a:defRPr/>
            </a:pPr>
            <a:fld id="{5EF4DCDE-C28A-9F4F-96B4-DD83CBB6471C}" type="slidenum">
              <a:rPr lang="en-US" altLang="en-US" smtClean="0"/>
              <a:pPr>
                <a:defRPr/>
              </a:pPr>
              <a:t>40</a:t>
            </a:fld>
            <a:endParaRPr lang="en-US" altLang="en-US"/>
          </a:p>
        </p:txBody>
      </p:sp>
    </p:spTree>
    <p:extLst>
      <p:ext uri="{BB962C8B-B14F-4D97-AF65-F5344CB8AC3E}">
        <p14:creationId xmlns:p14="http://schemas.microsoft.com/office/powerpoint/2010/main" val="3979738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938" name="Shape 938"/>
          <p:cNvSpPr>
            <a:spLocks noGrp="1" noRot="1" noChangeAspect="1"/>
          </p:cNvSpPr>
          <p:nvPr>
            <p:ph type="sldImg" idx="2"/>
          </p:nvPr>
        </p:nvSpPr>
        <p:spPr>
          <a:custGeom>
            <a:avLst/>
            <a:gdLst/>
            <a:ahLst/>
            <a:cxnLst/>
            <a:rect l="0" t="0" r="0" b="0"/>
            <a:pathLst>
              <a:path w="120000" h="120000" extrusionOk="0">
                <a:moveTo>
                  <a:pt x="0" y="0"/>
                </a:moveTo>
                <a:lnTo>
                  <a:pt x="120000" y="0"/>
                </a:lnTo>
                <a:lnTo>
                  <a:pt x="120000" y="120000"/>
                </a:lnTo>
                <a:lnTo>
                  <a:pt x="0" y="120000"/>
                </a:lnTo>
                <a:close/>
              </a:path>
            </a:pathLst>
          </a:custGeom>
        </p:spPr>
      </p:sp>
      <p:sp>
        <p:nvSpPr>
          <p:cNvPr id="120834" name="Shape 939"/>
          <p:cNvSpPr>
            <a:spLocks noGrp="1"/>
          </p:cNvSpPr>
          <p:nvPr>
            <p:ph type="body" idx="1"/>
          </p:nvPr>
        </p:nvSpPr>
        <p:spPr>
          <a:xfrm>
            <a:off x="914400" y="3257550"/>
            <a:ext cx="7315200" cy="3086100"/>
          </a:xfrm>
          <a:noFill/>
        </p:spPr>
        <p:txBody>
          <a:bodyPr lIns="91425" tIns="91425" rIns="91425" bIns="91425"/>
          <a:lstStyle/>
          <a:p>
            <a:pPr>
              <a:spcBef>
                <a:spcPct val="0"/>
              </a:spcBef>
            </a:pPr>
            <a:endParaRPr lang="x-none" altLang="x-none">
              <a:latin typeface="Times New Roman" charset="0"/>
            </a:endParaRPr>
          </a:p>
        </p:txBody>
      </p:sp>
    </p:spTree>
    <p:extLst>
      <p:ext uri="{BB962C8B-B14F-4D97-AF65-F5344CB8AC3E}">
        <p14:creationId xmlns:p14="http://schemas.microsoft.com/office/powerpoint/2010/main" val="1774914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2530" name="Notes Placeholder 2"/>
          <p:cNvSpPr>
            <a:spLocks noGrp="1"/>
          </p:cNvSpPr>
          <p:nvPr>
            <p:ph type="body" idx="1"/>
          </p:nvPr>
        </p:nvSpPr>
        <p:spPr>
          <a:noFill/>
        </p:spPr>
        <p:txBody>
          <a:bodyPr/>
          <a:lstStyle/>
          <a:p>
            <a:r>
              <a:rPr lang="en-US" altLang="x-none">
                <a:latin typeface="Times New Roman" charset="0"/>
              </a:rPr>
              <a:t>Our technique, SB, carefully selects what examples to prioritize, so that the DNN trains faster and the resulting DNN is more accurate</a:t>
            </a:r>
          </a:p>
        </p:txBody>
      </p:sp>
      <p:sp>
        <p:nvSpPr>
          <p:cNvPr id="22531" name="Slide Number Placeholder 3"/>
          <p:cNvSpPr>
            <a:spLocks noGrp="1"/>
          </p:cNvSpPr>
          <p:nvPr>
            <p:ph type="sldNum" sz="quarter" idx="5"/>
          </p:nvPr>
        </p:nvSpPr>
        <p:spPr>
          <a:noFill/>
        </p:spPr>
        <p:txBody>
          <a:bodyPr/>
          <a:lstStyle/>
          <a:p>
            <a:fld id="{E35D7AD5-FC2C-6A4C-81FE-D719EC77779C}" type="slidenum">
              <a:rPr lang="en-US" altLang="en-US"/>
              <a:pPr/>
              <a:t>4</a:t>
            </a:fld>
            <a:endParaRPr lang="en-US" altLang="en-US"/>
          </a:p>
        </p:txBody>
      </p:sp>
    </p:spTree>
    <p:extLst>
      <p:ext uri="{BB962C8B-B14F-4D97-AF65-F5344CB8AC3E}">
        <p14:creationId xmlns:p14="http://schemas.microsoft.com/office/powerpoint/2010/main" val="11482833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0242" name="Notes Placeholder 2"/>
          <p:cNvSpPr>
            <a:spLocks noGrp="1"/>
          </p:cNvSpPr>
          <p:nvPr>
            <p:ph type="body" idx="1"/>
          </p:nvPr>
        </p:nvSpPr>
        <p:spPr>
          <a:noFill/>
        </p:spPr>
        <p:txBody>
          <a:bodyPr/>
          <a:lstStyle/>
          <a:p>
            <a:r>
              <a:rPr lang="en-US" altLang="x-none" dirty="0" smtClean="0">
                <a:latin typeface="Times New Roman" charset="0"/>
              </a:rPr>
              <a:t>One cure for reducing</a:t>
            </a:r>
            <a:r>
              <a:rPr lang="en-US" altLang="x-none" baseline="0" dirty="0" smtClean="0">
                <a:latin typeface="Times New Roman" charset="0"/>
              </a:rPr>
              <a:t> model error is to make ever-larger datasets. Sometimes so large that we cannot train on all the data. </a:t>
            </a:r>
            <a:r>
              <a:rPr lang="en-US" altLang="x-none" dirty="0" smtClean="0">
                <a:latin typeface="Times New Roman" charset="0"/>
              </a:rPr>
              <a:t>This might be in contrast with what you’ve heard, which is that more labeled data is always better. But in practice, we often have more Images than we have time or resources to train with. For instance, most machine learning developers do not train on ImageNet from scratch because it takes too long. </a:t>
            </a:r>
          </a:p>
          <a:p>
            <a:endParaRPr lang="en-US" altLang="x-none" dirty="0" smtClean="0">
              <a:latin typeface="Times New Roman" charset="0"/>
            </a:endParaRPr>
          </a:p>
          <a:p>
            <a:endParaRPr lang="en-US" altLang="x-none" dirty="0" smtClean="0">
              <a:latin typeface="Times New Roman" charset="0"/>
            </a:endParaRPr>
          </a:p>
          <a:p>
            <a:endParaRPr lang="en-US" altLang="x-none" dirty="0" smtClean="0">
              <a:latin typeface="Times New Roman" charset="0"/>
            </a:endParaRPr>
          </a:p>
          <a:p>
            <a:r>
              <a:rPr lang="en-US" altLang="x-none" dirty="0" smtClean="0">
                <a:latin typeface="Times New Roman" charset="0"/>
              </a:rPr>
              <a:t>The </a:t>
            </a:r>
            <a:r>
              <a:rPr lang="en-US" altLang="x-none" dirty="0">
                <a:latin typeface="Times New Roman" charset="0"/>
              </a:rPr>
              <a:t>motivation for this project is that labeled dataset are getting larger. So large, that we often cannot train on all the data. This might be in contrast with what you’ve heard, which is that more labeled data is always better. But in practice, we often have more Images than we have time or resources to train with. For instance, most machine learning developers do not train on ImageNet from scratch because it takes too long. This problem is even more common in industry. While large tech companies have lots of machines, they also have a growing wealth of data. For instance, you’ll never be able to train through all of Google’s click through data</a:t>
            </a:r>
          </a:p>
        </p:txBody>
      </p:sp>
      <p:sp>
        <p:nvSpPr>
          <p:cNvPr id="10243" name="Slide Number Placeholder 3"/>
          <p:cNvSpPr>
            <a:spLocks noGrp="1"/>
          </p:cNvSpPr>
          <p:nvPr>
            <p:ph type="sldNum" sz="quarter" idx="5"/>
          </p:nvPr>
        </p:nvSpPr>
        <p:spPr>
          <a:noFill/>
        </p:spPr>
        <p:txBody>
          <a:bodyPr/>
          <a:lstStyle/>
          <a:p>
            <a:fld id="{B438DAF3-D8EB-BC45-9290-38F495DA2A32}" type="slidenum">
              <a:rPr lang="en-US" altLang="en-US"/>
              <a:pPr/>
              <a:t>5</a:t>
            </a:fld>
            <a:endParaRPr lang="en-US"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baseline="0" dirty="0" smtClean="0"/>
              <a:t> </a:t>
            </a:r>
            <a:r>
              <a:rPr lang="en-US" dirty="0" smtClean="0"/>
              <a:t>By</a:t>
            </a:r>
            <a:r>
              <a:rPr lang="en-US" baseline="0" dirty="0" smtClean="0"/>
              <a:t> focusing on high-value examples, we are able to reach target accuracies faster</a:t>
            </a:r>
          </a:p>
          <a:p>
            <a:r>
              <a:rPr lang="en-US" dirty="0" smtClean="0"/>
              <a:t>- Also,</a:t>
            </a:r>
            <a:r>
              <a:rPr lang="en-US" baseline="0" dirty="0" smtClean="0"/>
              <a:t> we show that we are able to guide the network to a better solution to get a higher final accuracy</a:t>
            </a:r>
            <a:endParaRPr lang="en-US" dirty="0"/>
          </a:p>
        </p:txBody>
      </p:sp>
      <p:sp>
        <p:nvSpPr>
          <p:cNvPr id="4" name="Slide Number Placeholder 3"/>
          <p:cNvSpPr>
            <a:spLocks noGrp="1"/>
          </p:cNvSpPr>
          <p:nvPr>
            <p:ph type="sldNum" sz="quarter" idx="10"/>
          </p:nvPr>
        </p:nvSpPr>
        <p:spPr/>
        <p:txBody>
          <a:bodyPr/>
          <a:lstStyle/>
          <a:p>
            <a:pPr>
              <a:defRPr/>
            </a:pPr>
            <a:fld id="{5EF4DCDE-C28A-9F4F-96B4-DD83CBB6471C}" type="slidenum">
              <a:rPr lang="en-US" altLang="en-US" smtClean="0"/>
              <a:pPr>
                <a:defRPr/>
              </a:pPr>
              <a:t>6</a:t>
            </a:fld>
            <a:endParaRPr lang="en-US" altLang="en-US"/>
          </a:p>
        </p:txBody>
      </p:sp>
    </p:spTree>
    <p:extLst>
      <p:ext uri="{BB962C8B-B14F-4D97-AF65-F5344CB8AC3E}">
        <p14:creationId xmlns:p14="http://schemas.microsoft.com/office/powerpoint/2010/main" val="17680830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5602" name="Notes Placeholder 2"/>
          <p:cNvSpPr>
            <a:spLocks noGrp="1"/>
          </p:cNvSpPr>
          <p:nvPr>
            <p:ph type="body" idx="1"/>
          </p:nvPr>
        </p:nvSpPr>
        <p:spPr>
          <a:noFill/>
        </p:spPr>
        <p:txBody>
          <a:bodyPr/>
          <a:lstStyle/>
          <a:p>
            <a:r>
              <a:rPr lang="en-US" altLang="x-none">
                <a:latin typeface="Times New Roman" charset="0"/>
              </a:rPr>
              <a:t>Can we avoid doing the backwards pass so often? What if there are examples that are more surprinsing that teach the ntwork more than others?</a:t>
            </a:r>
          </a:p>
          <a:p>
            <a:r>
              <a:rPr lang="en-US" altLang="x-none">
                <a:latin typeface="Times New Roman" charset="0"/>
              </a:rPr>
              <a:t>Backward pass is when the network is learning, so you can learn more from surprising examples</a:t>
            </a:r>
          </a:p>
        </p:txBody>
      </p:sp>
      <p:sp>
        <p:nvSpPr>
          <p:cNvPr id="25603" name="Slide Number Placeholder 3"/>
          <p:cNvSpPr>
            <a:spLocks noGrp="1"/>
          </p:cNvSpPr>
          <p:nvPr>
            <p:ph type="sldNum" sz="quarter" idx="5"/>
          </p:nvPr>
        </p:nvSpPr>
        <p:spPr>
          <a:noFill/>
        </p:spPr>
        <p:txBody>
          <a:bodyPr/>
          <a:lstStyle/>
          <a:p>
            <a:fld id="{DB7FCF5B-3E8E-F047-A3CC-4CCB3C6059A0}" type="slidenum">
              <a:rPr lang="en-US" altLang="en-US"/>
              <a:pPr/>
              <a:t>9</a:t>
            </a:fld>
            <a:endParaRPr lang="en-US"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22882" name="Notes Placeholder 2"/>
          <p:cNvSpPr>
            <a:spLocks noGrp="1"/>
          </p:cNvSpPr>
          <p:nvPr>
            <p:ph type="body" idx="1"/>
          </p:nvPr>
        </p:nvSpPr>
        <p:spPr>
          <a:noFill/>
        </p:spPr>
        <p:txBody>
          <a:bodyPr/>
          <a:lstStyle/>
          <a:p>
            <a:endParaRPr lang="x-none" altLang="x-none">
              <a:latin typeface="Times New Roman" charset="0"/>
            </a:endParaRPr>
          </a:p>
        </p:txBody>
      </p:sp>
      <p:sp>
        <p:nvSpPr>
          <p:cNvPr id="122883" name="Slide Number Placeholder 3"/>
          <p:cNvSpPr>
            <a:spLocks noGrp="1"/>
          </p:cNvSpPr>
          <p:nvPr>
            <p:ph type="sldNum" sz="quarter" idx="5"/>
          </p:nvPr>
        </p:nvSpPr>
        <p:spPr>
          <a:noFill/>
        </p:spPr>
        <p:txBody>
          <a:bodyPr/>
          <a:lstStyle/>
          <a:p>
            <a:fld id="{8087BF65-3165-614A-9422-7A5F4AE246D2}" type="slidenum">
              <a:rPr lang="en-US" altLang="en-US"/>
              <a:pPr/>
              <a:t>12</a:t>
            </a:fld>
            <a:endParaRPr lang="en-US" altLang="en-US"/>
          </a:p>
        </p:txBody>
      </p:sp>
    </p:spTree>
    <p:extLst>
      <p:ext uri="{BB962C8B-B14F-4D97-AF65-F5344CB8AC3E}">
        <p14:creationId xmlns:p14="http://schemas.microsoft.com/office/powerpoint/2010/main" val="19975382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24930" name="Notes Placeholder 2"/>
          <p:cNvSpPr>
            <a:spLocks noGrp="1"/>
          </p:cNvSpPr>
          <p:nvPr>
            <p:ph type="body" idx="1"/>
          </p:nvPr>
        </p:nvSpPr>
        <p:spPr>
          <a:noFill/>
        </p:spPr>
        <p:txBody>
          <a:bodyPr/>
          <a:lstStyle/>
          <a:p>
            <a:endParaRPr lang="x-none" altLang="x-none">
              <a:latin typeface="Times New Roman" charset="0"/>
            </a:endParaRPr>
          </a:p>
        </p:txBody>
      </p:sp>
      <p:sp>
        <p:nvSpPr>
          <p:cNvPr id="124931" name="Slide Number Placeholder 3"/>
          <p:cNvSpPr>
            <a:spLocks noGrp="1"/>
          </p:cNvSpPr>
          <p:nvPr>
            <p:ph type="sldNum" sz="quarter" idx="5"/>
          </p:nvPr>
        </p:nvSpPr>
        <p:spPr>
          <a:noFill/>
        </p:spPr>
        <p:txBody>
          <a:bodyPr/>
          <a:lstStyle/>
          <a:p>
            <a:fld id="{03236576-D5C8-E240-AC40-CF77493150C1}" type="slidenum">
              <a:rPr lang="en-US" altLang="en-US"/>
              <a:pPr/>
              <a:t>13</a:t>
            </a:fld>
            <a:endParaRPr lang="en-US" altLang="en-US"/>
          </a:p>
        </p:txBody>
      </p:sp>
    </p:spTree>
    <p:extLst>
      <p:ext uri="{BB962C8B-B14F-4D97-AF65-F5344CB8AC3E}">
        <p14:creationId xmlns:p14="http://schemas.microsoft.com/office/powerpoint/2010/main" val="12492399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26978" name="Notes Placeholder 2"/>
          <p:cNvSpPr>
            <a:spLocks noGrp="1"/>
          </p:cNvSpPr>
          <p:nvPr>
            <p:ph type="body" idx="1"/>
          </p:nvPr>
        </p:nvSpPr>
        <p:spPr>
          <a:noFill/>
        </p:spPr>
        <p:txBody>
          <a:bodyPr/>
          <a:lstStyle/>
          <a:p>
            <a:endParaRPr lang="x-none" altLang="x-none">
              <a:latin typeface="Times New Roman" charset="0"/>
            </a:endParaRPr>
          </a:p>
        </p:txBody>
      </p:sp>
      <p:sp>
        <p:nvSpPr>
          <p:cNvPr id="126979" name="Slide Number Placeholder 3"/>
          <p:cNvSpPr>
            <a:spLocks noGrp="1"/>
          </p:cNvSpPr>
          <p:nvPr>
            <p:ph type="sldNum" sz="quarter" idx="5"/>
          </p:nvPr>
        </p:nvSpPr>
        <p:spPr>
          <a:noFill/>
        </p:spPr>
        <p:txBody>
          <a:bodyPr/>
          <a:lstStyle/>
          <a:p>
            <a:fld id="{468BEA13-B9F0-2A4F-99CD-B04661D57601}" type="slidenum">
              <a:rPr lang="en-US" altLang="en-US"/>
              <a:pPr/>
              <a:t>14</a:t>
            </a:fld>
            <a:endParaRPr lang="en-US" altLang="en-US"/>
          </a:p>
        </p:txBody>
      </p:sp>
    </p:spTree>
    <p:extLst>
      <p:ext uri="{BB962C8B-B14F-4D97-AF65-F5344CB8AC3E}">
        <p14:creationId xmlns:p14="http://schemas.microsoft.com/office/powerpoint/2010/main" val="7698567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10/27/19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10/27/19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10/27/19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hf hdr="0"/>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3"/>
        <p:cNvGrpSpPr/>
        <p:nvPr/>
      </p:nvGrpSpPr>
      <p:grpSpPr>
        <a:xfrm>
          <a:off x="0" y="0"/>
          <a:ext cx="0" cy="0"/>
          <a:chOff x="0" y="0"/>
          <a:chExt cx="0" cy="0"/>
        </a:xfrm>
      </p:grpSpPr>
      <p:sp>
        <p:nvSpPr>
          <p:cNvPr id="25" name="Shape 25"/>
          <p:cNvSpPr txBox="1">
            <a:spLocks noGrp="1"/>
          </p:cNvSpPr>
          <p:nvPr>
            <p:ph type="title"/>
          </p:nvPr>
        </p:nvSpPr>
        <p:spPr>
          <a:xfrm>
            <a:off x="498600" y="440840"/>
            <a:ext cx="13632960" cy="1131840"/>
          </a:xfrm>
          <a:prstGeom prst="rect">
            <a:avLst/>
          </a:prstGeom>
        </p:spPr>
        <p:txBody>
          <a:bodyPr spcFirstLastPara="1" lIns="91425" tIns="91425" rIns="91425" bIns="91425" anchor="t"/>
          <a:lstStyle>
            <a:lvl1pPr lvl="0" rtl="0">
              <a:spcBef>
                <a:spcPts val="0"/>
              </a:spcBef>
              <a:spcAft>
                <a:spcPts val="0"/>
              </a:spcAft>
              <a:buClr>
                <a:srgbClr val="434343"/>
              </a:buClr>
              <a:buSzPts val="3600"/>
              <a:buNone/>
              <a:defRPr b="0" i="0">
                <a:solidFill>
                  <a:srgbClr val="434343"/>
                </a:solidFill>
                <a:latin typeface="Avenir Next Condensed Regular" charset="0"/>
                <a:ea typeface="Avenir Next Condensed Regular" charset="0"/>
                <a:cs typeface="Avenir Next Condensed Regular" charset="0"/>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dirty="0"/>
          </a:p>
        </p:txBody>
      </p:sp>
      <p:sp>
        <p:nvSpPr>
          <p:cNvPr id="27" name="Shape 27"/>
          <p:cNvSpPr txBox="1">
            <a:spLocks noGrp="1"/>
          </p:cNvSpPr>
          <p:nvPr>
            <p:ph type="body" idx="1"/>
          </p:nvPr>
        </p:nvSpPr>
        <p:spPr>
          <a:xfrm>
            <a:off x="498720" y="1843880"/>
            <a:ext cx="13632960" cy="5284320"/>
          </a:xfrm>
          <a:prstGeom prst="rect">
            <a:avLst/>
          </a:prstGeom>
        </p:spPr>
        <p:txBody>
          <a:bodyPr spcFirstLastPara="1" lIns="91425" tIns="91425" rIns="91425" bIns="91425"/>
          <a:lstStyle>
            <a:lvl1pPr marL="731520" lvl="0" indent="-568960" rtl="0">
              <a:spcBef>
                <a:spcPts val="0"/>
              </a:spcBef>
              <a:spcAft>
                <a:spcPts val="0"/>
              </a:spcAft>
              <a:buSzPts val="2000"/>
              <a:buFont typeface="Pathway Gothic One"/>
              <a:buChar char="●"/>
              <a:defRPr sz="4000" b="0" i="0">
                <a:latin typeface="Avenir Next Condensed Regular" charset="0"/>
                <a:ea typeface="Avenir Next Condensed Regular" charset="0"/>
                <a:cs typeface="Avenir Next Condensed Regular" charset="0"/>
                <a:sym typeface="Pathway Gothic One"/>
              </a:defRPr>
            </a:lvl1pPr>
            <a:lvl2pPr marL="1463040" lvl="1" indent="-518160" rtl="0">
              <a:spcBef>
                <a:spcPts val="2560"/>
              </a:spcBef>
              <a:spcAft>
                <a:spcPts val="0"/>
              </a:spcAft>
              <a:buSzPts val="1500"/>
              <a:buFont typeface="Pathway Gothic One"/>
              <a:buChar char="○"/>
              <a:defRPr sz="3200">
                <a:latin typeface="Pathway Gothic One"/>
                <a:ea typeface="Pathway Gothic One"/>
                <a:cs typeface="Pathway Gothic One"/>
                <a:sym typeface="Pathway Gothic One"/>
              </a:defRPr>
            </a:lvl2pPr>
            <a:lvl3pPr marL="2194560" lvl="2" indent="-528320" rtl="0">
              <a:spcBef>
                <a:spcPts val="2560"/>
              </a:spcBef>
              <a:spcAft>
                <a:spcPts val="0"/>
              </a:spcAft>
              <a:buSzPts val="1600"/>
              <a:buFont typeface="Pathway Gothic One"/>
              <a:buChar char="■"/>
              <a:defRPr sz="2560">
                <a:latin typeface="Pathway Gothic One"/>
                <a:ea typeface="Pathway Gothic One"/>
                <a:cs typeface="Pathway Gothic One"/>
                <a:sym typeface="Pathway Gothic One"/>
              </a:defRPr>
            </a:lvl3pPr>
            <a:lvl4pPr marL="2926080" lvl="3" indent="-487680" rtl="0">
              <a:spcBef>
                <a:spcPts val="2560"/>
              </a:spcBef>
              <a:spcAft>
                <a:spcPts val="0"/>
              </a:spcAft>
              <a:buSzPts val="1200"/>
              <a:buFont typeface="Pathway Gothic One"/>
              <a:buChar char="●"/>
              <a:defRPr sz="1920">
                <a:latin typeface="Pathway Gothic One"/>
                <a:ea typeface="Pathway Gothic One"/>
                <a:cs typeface="Pathway Gothic One"/>
                <a:sym typeface="Pathway Gothic One"/>
              </a:defRPr>
            </a:lvl4pPr>
            <a:lvl5pPr marL="3657600" lvl="4" indent="-487680" rtl="0">
              <a:spcBef>
                <a:spcPts val="2560"/>
              </a:spcBef>
              <a:spcAft>
                <a:spcPts val="0"/>
              </a:spcAft>
              <a:buSzPts val="1200"/>
              <a:buFont typeface="Pathway Gothic One"/>
              <a:buChar char="○"/>
              <a:defRPr sz="1920">
                <a:latin typeface="Pathway Gothic One"/>
                <a:ea typeface="Pathway Gothic One"/>
                <a:cs typeface="Pathway Gothic One"/>
                <a:sym typeface="Pathway Gothic One"/>
              </a:defRPr>
            </a:lvl5pPr>
            <a:lvl6pPr marL="4389120" lvl="5" indent="-487680" rtl="0">
              <a:spcBef>
                <a:spcPts val="2560"/>
              </a:spcBef>
              <a:spcAft>
                <a:spcPts val="0"/>
              </a:spcAft>
              <a:buSzPts val="1200"/>
              <a:buFont typeface="Pathway Gothic One"/>
              <a:buChar char="■"/>
              <a:defRPr sz="1920">
                <a:latin typeface="Pathway Gothic One"/>
                <a:ea typeface="Pathway Gothic One"/>
                <a:cs typeface="Pathway Gothic One"/>
                <a:sym typeface="Pathway Gothic One"/>
              </a:defRPr>
            </a:lvl6pPr>
            <a:lvl7pPr marL="5120640" lvl="6" indent="-487680" rtl="0">
              <a:spcBef>
                <a:spcPts val="2560"/>
              </a:spcBef>
              <a:spcAft>
                <a:spcPts val="0"/>
              </a:spcAft>
              <a:buSzPts val="1200"/>
              <a:buFont typeface="Pathway Gothic One"/>
              <a:buChar char="●"/>
              <a:defRPr sz="1920">
                <a:latin typeface="Pathway Gothic One"/>
                <a:ea typeface="Pathway Gothic One"/>
                <a:cs typeface="Pathway Gothic One"/>
                <a:sym typeface="Pathway Gothic One"/>
              </a:defRPr>
            </a:lvl7pPr>
            <a:lvl8pPr marL="5852160" lvl="7" indent="-487680" rtl="0">
              <a:spcBef>
                <a:spcPts val="2560"/>
              </a:spcBef>
              <a:spcAft>
                <a:spcPts val="0"/>
              </a:spcAft>
              <a:buSzPts val="1200"/>
              <a:buFont typeface="Pathway Gothic One"/>
              <a:buChar char="○"/>
              <a:defRPr sz="1920">
                <a:latin typeface="Pathway Gothic One"/>
                <a:ea typeface="Pathway Gothic One"/>
                <a:cs typeface="Pathway Gothic One"/>
                <a:sym typeface="Pathway Gothic One"/>
              </a:defRPr>
            </a:lvl8pPr>
            <a:lvl9pPr marL="6583680" lvl="8" indent="-487680" rtl="0">
              <a:spcBef>
                <a:spcPts val="2560"/>
              </a:spcBef>
              <a:spcAft>
                <a:spcPts val="2560"/>
              </a:spcAft>
              <a:buSzPts val="1200"/>
              <a:buFont typeface="Pathway Gothic One"/>
              <a:buChar char="■"/>
              <a:defRPr sz="1920">
                <a:latin typeface="Pathway Gothic One"/>
                <a:ea typeface="Pathway Gothic One"/>
                <a:cs typeface="Pathway Gothic One"/>
                <a:sym typeface="Pathway Gothic One"/>
              </a:defRPr>
            </a:lvl9pPr>
          </a:lstStyle>
          <a:p>
            <a:endParaRPr dirty="0"/>
          </a:p>
        </p:txBody>
      </p:sp>
      <p:sp>
        <p:nvSpPr>
          <p:cNvPr id="4" name="Shape 26"/>
          <p:cNvSpPr txBox="1">
            <a:spLocks noGrp="1"/>
          </p:cNvSpPr>
          <p:nvPr>
            <p:ph type="sldNum" idx="10"/>
          </p:nvPr>
        </p:nvSpPr>
        <p:spPr>
          <a:xfrm>
            <a:off x="13555663" y="7461250"/>
            <a:ext cx="877887" cy="630238"/>
          </a:xfrm>
          <a:prstGeom prst="rect">
            <a:avLst/>
          </a:prstGeom>
          <a:solidFill>
            <a:schemeClr val="bg1">
              <a:lumMod val="50000"/>
              <a:alpha val="70000"/>
            </a:schemeClr>
          </a:solidFill>
        </p:spPr>
        <p:txBody>
          <a:bodyPr spcFirstLastPara="1" wrap="square" lIns="91425" tIns="91425" rIns="91425" bIns="91425" anchor="ctr" anchorCtr="0">
            <a:noAutofit/>
          </a:bodyPr>
          <a:lstStyle>
            <a:lvl1pPr lvl="0" rtl="0">
              <a:spcBef>
                <a:spcPts val="0"/>
              </a:spcBef>
              <a:buNone/>
              <a:defRPr sz="2400">
                <a:solidFill>
                  <a:schemeClr val="bg1"/>
                </a:solidFill>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a:pPr>
              <a:defRPr/>
            </a:pPr>
            <a:fld id="{31D706EB-F0E9-C848-9E30-DCE3130AC602}" type="slidenum">
              <a:rPr lang="uk-UA"/>
              <a:pPr>
                <a:defRPr/>
              </a:pPr>
              <a:t>‹#›</a:t>
            </a:fld>
            <a:endParaRPr lang="uk-UA" dirty="0"/>
          </a:p>
        </p:txBody>
      </p:sp>
    </p:spTree>
    <p:extLst>
      <p:ext uri="{BB962C8B-B14F-4D97-AF65-F5344CB8AC3E}">
        <p14:creationId xmlns:p14="http://schemas.microsoft.com/office/powerpoint/2010/main" val="48935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10/27/19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smtClean="0"/>
              <a:t>Click to edit Master title style</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10/27/19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hf hdr="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10/27/19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10/27/19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10/27/19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10/27/19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smtClean="0"/>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10/27/19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10/27/19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hf hdr="0"/>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764DE79-268F-4C1A-8933-263129D2AF90}" type="datetimeFigureOut">
              <a:rPr lang="en-US" smtClean="0"/>
              <a:t>10/27/19</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2045137630"/>
      </p:ext>
    </p:extLst>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Lst>
  <p:hf hdr="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emf"/></Relationships>
</file>

<file path=ppt/slides/_rels/slide13.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emf"/><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4.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emf"/><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5.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12.emf"/><Relationship Id="rId5" Type="http://schemas.openxmlformats.org/officeDocument/2006/relationships/image" Target="../media/image13.em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4.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tiff"/><Relationship Id="rId5" Type="http://schemas.openxmlformats.org/officeDocument/2006/relationships/image" Target="../media/image3.tiff"/><Relationship Id="rId6"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 Id="rId3" Type="http://schemas.openxmlformats.org/officeDocument/2006/relationships/image" Target="../media/image5.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1.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2.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4.png"/></Relationships>
</file>

<file path=ppt/slides/_rels/slide32.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25.emf"/><Relationship Id="rId5" Type="http://schemas.openxmlformats.org/officeDocument/2006/relationships/image" Target="../media/image26.emf"/><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3.x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28.emf"/><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9.emf"/></Relationships>
</file>

<file path=ppt/slides/_rels/slide38.xml.rels><?xml version="1.0" encoding="UTF-8" standalone="yes"?>
<Relationships xmlns="http://schemas.openxmlformats.org/package/2006/relationships"><Relationship Id="rId3" Type="http://schemas.openxmlformats.org/officeDocument/2006/relationships/image" Target="../media/image30.emf"/><Relationship Id="rId4" Type="http://schemas.openxmlformats.org/officeDocument/2006/relationships/image" Target="../media/image31.emf"/><Relationship Id="rId5" Type="http://schemas.openxmlformats.org/officeDocument/2006/relationships/image" Target="../media/image32.emf"/><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em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5.emf"/><Relationship Id="rId5" Type="http://schemas.openxmlformats.org/officeDocument/2006/relationships/image" Target="../media/image7.em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ctrTitle"/>
          </p:nvPr>
        </p:nvSpPr>
        <p:spPr>
          <a:xfrm>
            <a:off x="789322" y="2793582"/>
            <a:ext cx="13161962" cy="1371600"/>
          </a:xfrm>
        </p:spPr>
        <p:txBody>
          <a:bodyPr>
            <a:normAutofit fontScale="90000"/>
          </a:bodyPr>
          <a:lstStyle/>
          <a:p>
            <a:r>
              <a:rPr lang="en-US" b="1" dirty="0">
                <a:latin typeface="Avenir Next Condensed Bold" charset="0"/>
                <a:ea typeface="Avenir Next Condensed Bold" charset="0"/>
                <a:cs typeface="Avenir Next Condensed Bold" charset="0"/>
              </a:rPr>
              <a:t>Accelerating Deep Learning by Focusing on the Biggest Losers </a:t>
            </a:r>
          </a:p>
        </p:txBody>
      </p:sp>
      <p:sp>
        <p:nvSpPr>
          <p:cNvPr id="6148" name="Text Box 4"/>
          <p:cNvSpPr txBox="1">
            <a:spLocks noChangeArrowheads="1"/>
          </p:cNvSpPr>
          <p:nvPr/>
        </p:nvSpPr>
        <p:spPr bwMode="auto">
          <a:xfrm>
            <a:off x="2213810" y="4550193"/>
            <a:ext cx="10587789" cy="22247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lIns="130622" tIns="65311" rIns="130622" bIns="65311">
            <a:spAutoFit/>
          </a:bodyPr>
          <a:lstStyle>
            <a:lvl1pPr eaLnBrk="0" hangingPunct="0">
              <a:defRPr sz="4600" b="1">
                <a:solidFill>
                  <a:schemeClr val="tx1"/>
                </a:solidFill>
                <a:latin typeface="Arial" charset="0"/>
              </a:defRPr>
            </a:lvl1pPr>
            <a:lvl2pPr marL="742950" indent="-285750" eaLnBrk="0" hangingPunct="0">
              <a:defRPr sz="4600" b="1">
                <a:solidFill>
                  <a:schemeClr val="tx1"/>
                </a:solidFill>
                <a:latin typeface="Arial" charset="0"/>
              </a:defRPr>
            </a:lvl2pPr>
            <a:lvl3pPr marL="1143000" indent="-228600" eaLnBrk="0" hangingPunct="0">
              <a:defRPr sz="4600" b="1">
                <a:solidFill>
                  <a:schemeClr val="tx1"/>
                </a:solidFill>
                <a:latin typeface="Arial" charset="0"/>
              </a:defRPr>
            </a:lvl3pPr>
            <a:lvl4pPr marL="1600200" indent="-228600" eaLnBrk="0" hangingPunct="0">
              <a:defRPr sz="4600" b="1">
                <a:solidFill>
                  <a:schemeClr val="tx1"/>
                </a:solidFill>
                <a:latin typeface="Arial" charset="0"/>
              </a:defRPr>
            </a:lvl4pPr>
            <a:lvl5pPr marL="2057400" indent="-228600" eaLnBrk="0" hangingPunct="0">
              <a:defRPr sz="4600" b="1">
                <a:solidFill>
                  <a:schemeClr val="tx1"/>
                </a:solidFill>
                <a:latin typeface="Arial" charset="0"/>
              </a:defRPr>
            </a:lvl5pPr>
            <a:lvl6pPr marL="2514600" indent="-228600" eaLnBrk="0" fontAlgn="base" hangingPunct="0">
              <a:spcBef>
                <a:spcPct val="0"/>
              </a:spcBef>
              <a:spcAft>
                <a:spcPct val="0"/>
              </a:spcAft>
              <a:defRPr sz="4600" b="1">
                <a:solidFill>
                  <a:schemeClr val="tx1"/>
                </a:solidFill>
                <a:latin typeface="Arial" charset="0"/>
              </a:defRPr>
            </a:lvl6pPr>
            <a:lvl7pPr marL="2971800" indent="-228600" eaLnBrk="0" fontAlgn="base" hangingPunct="0">
              <a:spcBef>
                <a:spcPct val="0"/>
              </a:spcBef>
              <a:spcAft>
                <a:spcPct val="0"/>
              </a:spcAft>
              <a:defRPr sz="4600" b="1">
                <a:solidFill>
                  <a:schemeClr val="tx1"/>
                </a:solidFill>
                <a:latin typeface="Arial" charset="0"/>
              </a:defRPr>
            </a:lvl7pPr>
            <a:lvl8pPr marL="3429000" indent="-228600" eaLnBrk="0" fontAlgn="base" hangingPunct="0">
              <a:spcBef>
                <a:spcPct val="0"/>
              </a:spcBef>
              <a:spcAft>
                <a:spcPct val="0"/>
              </a:spcAft>
              <a:defRPr sz="4600" b="1">
                <a:solidFill>
                  <a:schemeClr val="tx1"/>
                </a:solidFill>
                <a:latin typeface="Arial" charset="0"/>
              </a:defRPr>
            </a:lvl8pPr>
            <a:lvl9pPr marL="3886200" indent="-228600" eaLnBrk="0" fontAlgn="base" hangingPunct="0">
              <a:spcBef>
                <a:spcPct val="0"/>
              </a:spcBef>
              <a:spcAft>
                <a:spcPct val="0"/>
              </a:spcAft>
              <a:defRPr sz="4600" b="1">
                <a:solidFill>
                  <a:schemeClr val="tx1"/>
                </a:solidFill>
                <a:latin typeface="Arial" charset="0"/>
              </a:defRPr>
            </a:lvl9pPr>
          </a:lstStyle>
          <a:p>
            <a:pPr eaLnBrk="1" hangingPunct="1">
              <a:spcBef>
                <a:spcPct val="20000"/>
              </a:spcBef>
              <a:defRPr/>
            </a:pPr>
            <a:r>
              <a:rPr lang="en-US" altLang="en-US" sz="3400" dirty="0" smtClean="0">
                <a:solidFill>
                  <a:srgbClr val="E5A3AD"/>
                </a:solidFill>
                <a:latin typeface="Avenir Next Condensed Medium" charset="0"/>
                <a:ea typeface="Avenir Next Condensed Medium" charset="0"/>
                <a:cs typeface="Avenir Next Condensed Medium" charset="0"/>
              </a:rPr>
              <a:t>Angela H. Jiang</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 Daniel L.-K. Wong, Giulio Zhou, David </a:t>
            </a:r>
            <a:r>
              <a:rPr lang="en-US" altLang="en-US" sz="3400" b="0" dirty="0">
                <a:solidFill>
                  <a:schemeClr val="bg2">
                    <a:lumMod val="25000"/>
                  </a:schemeClr>
                </a:solidFill>
                <a:latin typeface="Avenir Next Condensed Medium" charset="0"/>
                <a:ea typeface="Avenir Next Condensed Medium" charset="0"/>
                <a:cs typeface="Avenir Next Condensed Medium" charset="0"/>
              </a:rPr>
              <a:t>G. Andersen, </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Jeffrey Dean,  Gregory </a:t>
            </a:r>
            <a:r>
              <a:rPr lang="en-US" altLang="en-US" sz="3400" b="0" dirty="0">
                <a:solidFill>
                  <a:schemeClr val="bg2">
                    <a:lumMod val="25000"/>
                  </a:schemeClr>
                </a:solidFill>
                <a:latin typeface="Avenir Next Condensed Medium" charset="0"/>
                <a:ea typeface="Avenir Next Condensed Medium" charset="0"/>
                <a:cs typeface="Avenir Next Condensed Medium" charset="0"/>
              </a:rPr>
              <a:t>R. </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Ganger,  Gauri Joshi, Michael Kaminsky, Michael A. </a:t>
            </a:r>
            <a:r>
              <a:rPr lang="en-US" altLang="en-US" sz="3400" b="0" dirty="0" err="1" smtClean="0">
                <a:solidFill>
                  <a:schemeClr val="bg2">
                    <a:lumMod val="25000"/>
                  </a:schemeClr>
                </a:solidFill>
                <a:latin typeface="Avenir Next Condensed Medium" charset="0"/>
                <a:ea typeface="Avenir Next Condensed Medium" charset="0"/>
                <a:cs typeface="Avenir Next Condensed Medium" charset="0"/>
              </a:rPr>
              <a:t>Kozuch</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 Zachary C. Lipton, </a:t>
            </a:r>
            <a:r>
              <a:rPr lang="en-US" altLang="en-US" sz="3400" b="0" dirty="0" err="1" smtClean="0">
                <a:solidFill>
                  <a:schemeClr val="bg2">
                    <a:lumMod val="25000"/>
                  </a:schemeClr>
                </a:solidFill>
                <a:latin typeface="Avenir Next Condensed Medium" charset="0"/>
                <a:ea typeface="Avenir Next Condensed Medium" charset="0"/>
                <a:cs typeface="Avenir Next Condensed Medium" charset="0"/>
              </a:rPr>
              <a:t>Padmanabhan</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 Pillai</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93546" y="969540"/>
            <a:ext cx="12618720" cy="809124"/>
          </a:xfrm>
        </p:spPr>
        <p:txBody>
          <a:bodyPr>
            <a:normAutofit/>
          </a:bodyPr>
          <a:lstStyle/>
          <a:p>
            <a:pPr marL="0" indent="0">
              <a:buNone/>
              <a:defRPr/>
            </a:pPr>
            <a:r>
              <a:rPr lang="en-US" sz="4500" dirty="0" smtClean="0">
                <a:solidFill>
                  <a:srgbClr val="F4DADE"/>
                </a:solidFill>
                <a:ea typeface="Avenir Next Condensed Demi Bold" charset="0"/>
                <a:cs typeface="Avenir Next Condensed Demi Bold" charset="0"/>
              </a:rPr>
              <a:t>Introduction</a:t>
            </a:r>
          </a:p>
          <a:p>
            <a:pPr>
              <a:defRPr/>
            </a:pPr>
            <a:endParaRPr lang="en-US" sz="4500" dirty="0" smtClean="0">
              <a:solidFill>
                <a:srgbClr val="F4DADE"/>
              </a:solidFill>
              <a:ea typeface="Avenir Next Condensed Demi Bold" charset="0"/>
              <a:cs typeface="Avenir Next Condensed Demi Bold" charset="0"/>
            </a:endParaRPr>
          </a:p>
        </p:txBody>
      </p:sp>
      <p:sp>
        <p:nvSpPr>
          <p:cNvPr id="8" name="Content Placeholder 2"/>
          <p:cNvSpPr txBox="1">
            <a:spLocks/>
          </p:cNvSpPr>
          <p:nvPr/>
        </p:nvSpPr>
        <p:spPr>
          <a:xfrm>
            <a:off x="893546" y="2373726"/>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DNN Training Overview</a:t>
            </a:r>
          </a:p>
          <a:p>
            <a:pPr fontAlgn="auto">
              <a:spcAft>
                <a:spcPts val="0"/>
              </a:spcAft>
              <a:defRPr/>
            </a:pPr>
            <a:endParaRPr lang="en-US" sz="4500" b="1" dirty="0" smtClean="0">
              <a:solidFill>
                <a:srgbClr val="C988BB"/>
              </a:solidFill>
              <a:latin typeface="Avenir Next Condensed Demi Bold" charset="0"/>
              <a:ea typeface="Avenir Next Condensed Demi Bold" charset="0"/>
              <a:cs typeface="Avenir Next Condensed Demi Bold" charset="0"/>
            </a:endParaRPr>
          </a:p>
        </p:txBody>
      </p:sp>
      <p:sp>
        <p:nvSpPr>
          <p:cNvPr id="9" name="Content Placeholder 2"/>
          <p:cNvSpPr txBox="1">
            <a:spLocks/>
          </p:cNvSpPr>
          <p:nvPr/>
        </p:nvSpPr>
        <p:spPr>
          <a:xfrm>
            <a:off x="893546" y="3777912"/>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C988BB"/>
                </a:solidFill>
                <a:latin typeface="Avenir Next Condensed Demi Bold" charset="0"/>
                <a:ea typeface="Avenir Next Condensed Demi Bold" charset="0"/>
                <a:cs typeface="Avenir Next Condensed Demi Bold" charset="0"/>
              </a:rPr>
              <a:t>Selective-</a:t>
            </a:r>
            <a:r>
              <a:rPr lang="en-US" sz="4500" b="1" dirty="0" err="1" smtClean="0">
                <a:solidFill>
                  <a:srgbClr val="C988BB"/>
                </a:solidFill>
                <a:latin typeface="Avenir Next Condensed Demi Bold" charset="0"/>
                <a:ea typeface="Avenir Next Condensed Demi Bold" charset="0"/>
                <a:cs typeface="Avenir Next Condensed Demi Bold" charset="0"/>
              </a:rPr>
              <a:t>Backprop</a:t>
            </a:r>
            <a:r>
              <a:rPr lang="en-US" sz="4500" b="1" dirty="0" smtClean="0">
                <a:solidFill>
                  <a:srgbClr val="C988BB"/>
                </a:solidFill>
                <a:latin typeface="Avenir Next Condensed Demi Bold" charset="0"/>
                <a:ea typeface="Avenir Next Condensed Demi Bold" charset="0"/>
                <a:cs typeface="Avenir Next Condensed Demi Bold" charset="0"/>
              </a:rPr>
              <a:t> Approach</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
        <p:nvSpPr>
          <p:cNvPr id="10" name="Content Placeholder 2"/>
          <p:cNvSpPr txBox="1">
            <a:spLocks/>
          </p:cNvSpPr>
          <p:nvPr/>
        </p:nvSpPr>
        <p:spPr>
          <a:xfrm>
            <a:off x="893546" y="5182098"/>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Selective-</a:t>
            </a:r>
            <a:r>
              <a:rPr lang="en-US" sz="4500" b="1" dirty="0" err="1" smtClean="0">
                <a:solidFill>
                  <a:srgbClr val="F4DADE"/>
                </a:solidFill>
                <a:latin typeface="Avenir Next Condensed Demi Bold" charset="0"/>
                <a:ea typeface="Avenir Next Condensed Demi Bold" charset="0"/>
                <a:cs typeface="Avenir Next Condensed Demi Bold" charset="0"/>
              </a:rPr>
              <a:t>Backprop</a:t>
            </a:r>
            <a:r>
              <a:rPr lang="en-US" sz="4500" b="1" dirty="0" smtClean="0">
                <a:solidFill>
                  <a:srgbClr val="F4DADE"/>
                </a:solidFill>
                <a:latin typeface="Avenir Next Condensed Demi Bold" charset="0"/>
                <a:ea typeface="Avenir Next Condensed Demi Bold" charset="0"/>
                <a:cs typeface="Avenir Next Condensed Demi Bold" charset="0"/>
              </a:rPr>
              <a:t> Evaluation</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
        <p:nvSpPr>
          <p:cNvPr id="11" name="Content Placeholder 2"/>
          <p:cNvSpPr txBox="1">
            <a:spLocks/>
          </p:cNvSpPr>
          <p:nvPr/>
        </p:nvSpPr>
        <p:spPr>
          <a:xfrm>
            <a:off x="893546" y="6586284"/>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Conclusion</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Tree>
    <p:extLst>
      <p:ext uri="{BB962C8B-B14F-4D97-AF65-F5344CB8AC3E}">
        <p14:creationId xmlns:p14="http://schemas.microsoft.com/office/powerpoint/2010/main" val="157333667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18147" y="5498181"/>
            <a:ext cx="13093116" cy="1371600"/>
          </a:xfrm>
        </p:spPr>
        <p:txBody>
          <a:bodyPr>
            <a:noAutofit/>
          </a:bodyPr>
          <a:lstStyle/>
          <a:p>
            <a:pPr algn="l">
              <a:defRPr/>
            </a:pPr>
            <a:r>
              <a:rPr lang="en-US" sz="7000" dirty="0" smtClean="0">
                <a:solidFill>
                  <a:srgbClr val="C988BB"/>
                </a:solidFill>
                <a:ea typeface="Avenir Next Condensed Demi Bold" charset="0"/>
                <a:cs typeface="Avenir Next Condensed Demi Bold" charset="0"/>
              </a:rPr>
              <a:t>Can we select high-value training examples?</a:t>
            </a:r>
            <a:endParaRPr lang="en-US" sz="7000" dirty="0">
              <a:solidFill>
                <a:srgbClr val="C988BB"/>
              </a:solidFill>
              <a:ea typeface="Avenir Next Condensed Demi Bold" charset="0"/>
              <a:cs typeface="Avenir Next Condensed Demi Bold" charset="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1859"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260725" y="1887538"/>
            <a:ext cx="7954963" cy="596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p:cNvSpPr>
            <a:spLocks noGrp="1"/>
          </p:cNvSpPr>
          <p:nvPr>
            <p:ph type="title"/>
          </p:nvPr>
        </p:nvSpPr>
        <p:spPr/>
        <p:txBody>
          <a:bodyPr/>
          <a:lstStyle/>
          <a:p>
            <a:pPr>
              <a:defRPr/>
            </a:pPr>
            <a:r>
              <a:rPr lang="en-US" dirty="0" smtClean="0"/>
              <a:t>Using loss as an indicator of usefulness</a:t>
            </a:r>
            <a:endParaRPr lang="en-US" dirty="0"/>
          </a:p>
        </p:txBody>
      </p:sp>
    </p:spTree>
    <p:extLst>
      <p:ext uri="{BB962C8B-B14F-4D97-AF65-F5344CB8AC3E}">
        <p14:creationId xmlns:p14="http://schemas.microsoft.com/office/powerpoint/2010/main" val="169132451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3907"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2500" y="2743200"/>
            <a:ext cx="5989638" cy="399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3908" name="Picture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421563" y="2743200"/>
            <a:ext cx="5989637" cy="399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itle 1"/>
          <p:cNvSpPr>
            <a:spLocks noGrp="1"/>
          </p:cNvSpPr>
          <p:nvPr>
            <p:ph type="title"/>
          </p:nvPr>
        </p:nvSpPr>
        <p:spPr/>
        <p:txBody>
          <a:bodyPr/>
          <a:lstStyle/>
          <a:p>
            <a:pPr>
              <a:defRPr/>
            </a:pPr>
            <a:r>
              <a:rPr lang="en-US" dirty="0" smtClean="0"/>
              <a:t>Relative loss fluctuates over training</a:t>
            </a:r>
            <a:endParaRPr lang="en-US" dirty="0"/>
          </a:p>
        </p:txBody>
      </p:sp>
    </p:spTree>
    <p:extLst>
      <p:ext uri="{BB962C8B-B14F-4D97-AF65-F5344CB8AC3E}">
        <p14:creationId xmlns:p14="http://schemas.microsoft.com/office/powerpoint/2010/main" val="10143377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5955"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2500" y="2743200"/>
            <a:ext cx="5989638" cy="399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5956" name="Picture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421563" y="2743200"/>
            <a:ext cx="5989637" cy="399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itle 1"/>
          <p:cNvSpPr>
            <a:spLocks noGrp="1"/>
          </p:cNvSpPr>
          <p:nvPr>
            <p:ph type="title"/>
          </p:nvPr>
        </p:nvSpPr>
        <p:spPr/>
        <p:txBody>
          <a:bodyPr/>
          <a:lstStyle/>
          <a:p>
            <a:pPr>
              <a:defRPr/>
            </a:pPr>
            <a:r>
              <a:rPr lang="en-US" dirty="0" smtClean="0"/>
              <a:t>SB uses output of the forward pass</a:t>
            </a:r>
            <a:endParaRPr lang="en-US" dirty="0"/>
          </a:p>
        </p:txBody>
      </p:sp>
    </p:spTree>
    <p:extLst>
      <p:ext uri="{BB962C8B-B14F-4D97-AF65-F5344CB8AC3E}">
        <p14:creationId xmlns:p14="http://schemas.microsoft.com/office/powerpoint/2010/main" val="2751703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8003"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556250" y="3036888"/>
            <a:ext cx="4137025" cy="3078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8004" name="Picture 5"/>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54100" y="3036888"/>
            <a:ext cx="4137025" cy="3078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8005" name="Picture 6"/>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0056813" y="3036888"/>
            <a:ext cx="4014787" cy="2990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8006" name="TextBox 7"/>
          <p:cNvSpPr txBox="1">
            <a:spLocks noChangeArrowheads="1"/>
          </p:cNvSpPr>
          <p:nvPr/>
        </p:nvSpPr>
        <p:spPr bwMode="auto">
          <a:xfrm>
            <a:off x="6884988" y="6270625"/>
            <a:ext cx="1792863"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sz="3500" dirty="0">
                <a:latin typeface="Avenir Next Condensed Demi Bold" charset="0"/>
                <a:ea typeface="Avenir Next Condensed Demi Bold" charset="0"/>
                <a:cs typeface="Avenir Next Condensed Demi Bold" charset="0"/>
              </a:rPr>
              <a:t>GTX 1070</a:t>
            </a:r>
          </a:p>
        </p:txBody>
      </p:sp>
      <p:sp>
        <p:nvSpPr>
          <p:cNvPr id="128007" name="TextBox 8"/>
          <p:cNvSpPr txBox="1">
            <a:spLocks noChangeArrowheads="1"/>
          </p:cNvSpPr>
          <p:nvPr/>
        </p:nvSpPr>
        <p:spPr bwMode="auto">
          <a:xfrm>
            <a:off x="11526838" y="6270625"/>
            <a:ext cx="1239955"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sz="3500" dirty="0" err="1">
                <a:latin typeface="Avenir Next Condensed Demi Bold" charset="0"/>
                <a:ea typeface="Avenir Next Condensed Demi Bold" charset="0"/>
                <a:cs typeface="Avenir Next Condensed Demi Bold" charset="0"/>
              </a:rPr>
              <a:t>TitanV</a:t>
            </a:r>
            <a:endParaRPr lang="en-US" altLang="x-none" sz="3500" dirty="0">
              <a:latin typeface="Avenir Next Condensed Demi Bold" charset="0"/>
              <a:ea typeface="Avenir Next Condensed Demi Bold" charset="0"/>
              <a:cs typeface="Avenir Next Condensed Demi Bold" charset="0"/>
            </a:endParaRPr>
          </a:p>
        </p:txBody>
      </p:sp>
      <p:sp>
        <p:nvSpPr>
          <p:cNvPr id="128008" name="TextBox 9"/>
          <p:cNvSpPr txBox="1">
            <a:spLocks noChangeArrowheads="1"/>
          </p:cNvSpPr>
          <p:nvPr/>
        </p:nvSpPr>
        <p:spPr bwMode="auto">
          <a:xfrm>
            <a:off x="2767013" y="6270625"/>
            <a:ext cx="870751"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sz="3500" dirty="0">
                <a:latin typeface="Avenir Next Condensed Demi Bold" charset="0"/>
                <a:ea typeface="Avenir Next Condensed Demi Bold" charset="0"/>
                <a:cs typeface="Avenir Next Condensed Demi Bold" charset="0"/>
              </a:rPr>
              <a:t>K20</a:t>
            </a:r>
          </a:p>
        </p:txBody>
      </p:sp>
      <p:sp>
        <p:nvSpPr>
          <p:cNvPr id="9" name="Title 1"/>
          <p:cNvSpPr>
            <a:spLocks noGrp="1"/>
          </p:cNvSpPr>
          <p:nvPr>
            <p:ph type="title"/>
          </p:nvPr>
        </p:nvSpPr>
        <p:spPr/>
        <p:txBody>
          <a:bodyPr/>
          <a:lstStyle/>
          <a:p>
            <a:pPr>
              <a:defRPr/>
            </a:pPr>
            <a:r>
              <a:rPr lang="en-US" dirty="0" err="1" smtClean="0"/>
              <a:t>Backprop</a:t>
            </a:r>
            <a:r>
              <a:rPr lang="en-US" dirty="0" smtClean="0"/>
              <a:t> is more expensive than forward pass</a:t>
            </a:r>
            <a:endParaRPr lang="en-US" dirty="0"/>
          </a:p>
        </p:txBody>
      </p:sp>
    </p:spTree>
    <p:extLst>
      <p:ext uri="{BB962C8B-B14F-4D97-AF65-F5344CB8AC3E}">
        <p14:creationId xmlns:p14="http://schemas.microsoft.com/office/powerpoint/2010/main" val="39349130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Selective-</a:t>
            </a:r>
            <a:r>
              <a:rPr lang="en-US" dirty="0" err="1" smtClean="0"/>
              <a:t>Backprop</a:t>
            </a:r>
            <a:r>
              <a:rPr lang="en-US" dirty="0" smtClean="0"/>
              <a:t> approach</a:t>
            </a:r>
            <a:endParaRPr lang="en-US" dirty="0"/>
          </a:p>
        </p:txBody>
      </p:sp>
      <p:sp>
        <p:nvSpPr>
          <p:cNvPr id="13" name="Rectangle 12"/>
          <p:cNvSpPr/>
          <p:nvPr/>
        </p:nvSpPr>
        <p:spPr bwMode="auto">
          <a:xfrm>
            <a:off x="1243013" y="3668125"/>
            <a:ext cx="12277725" cy="1890713"/>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rcRect l="19572" t="81053" r="16246" b="7504"/>
          <a:stretch>
            <a:fillRect/>
          </a:stretch>
        </p:blipFill>
        <p:spPr bwMode="auto">
          <a:xfrm>
            <a:off x="6492875" y="5558838"/>
            <a:ext cx="7027863"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5"/>
          <p:cNvPicPr>
            <a:picLocks noChangeAspect="1"/>
          </p:cNvPicPr>
          <p:nvPr/>
        </p:nvPicPr>
        <p:blipFill>
          <a:blip r:embed="rId3">
            <a:extLst>
              <a:ext uri="{28A0092B-C50C-407E-A947-70E740481C1C}">
                <a14:useLocalDpi xmlns:a14="http://schemas.microsoft.com/office/drawing/2010/main" val="0"/>
              </a:ext>
            </a:extLst>
          </a:blip>
          <a:srcRect l="19572" t="70291" r="16246" b="18947"/>
          <a:stretch>
            <a:fillRect/>
          </a:stretch>
        </p:blipFill>
        <p:spPr bwMode="auto">
          <a:xfrm>
            <a:off x="6492875" y="3672888"/>
            <a:ext cx="7027863" cy="188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p:cNvPicPr>
            <a:picLocks noChangeAspect="1"/>
          </p:cNvPicPr>
          <p:nvPr/>
        </p:nvPicPr>
        <p:blipFill>
          <a:blip r:embed="rId3">
            <a:extLst>
              <a:ext uri="{28A0092B-C50C-407E-A947-70E740481C1C}">
                <a14:useLocalDpi xmlns:a14="http://schemas.microsoft.com/office/drawing/2010/main" val="0"/>
              </a:ext>
            </a:extLst>
          </a:blip>
          <a:srcRect l="19572" t="59201" r="16246" b="29709"/>
          <a:stretch>
            <a:fillRect/>
          </a:stretch>
        </p:blipFill>
        <p:spPr bwMode="auto">
          <a:xfrm>
            <a:off x="6492875" y="1729788"/>
            <a:ext cx="7027863" cy="194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TextBox 17"/>
          <p:cNvSpPr txBox="1">
            <a:spLocks noChangeArrowheads="1"/>
          </p:cNvSpPr>
          <p:nvPr/>
        </p:nvSpPr>
        <p:spPr bwMode="auto">
          <a:xfrm>
            <a:off x="1357313" y="2069513"/>
            <a:ext cx="4916602"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500" dirty="0">
                <a:latin typeface="Avenir Next Condensed Demi Bold" charset="0"/>
                <a:ea typeface="Avenir Next Condensed Demi Bold" charset="0"/>
                <a:cs typeface="Avenir Next Condensed Demi Bold" charset="0"/>
              </a:rPr>
              <a:t>Forward propagate example</a:t>
            </a:r>
          </a:p>
          <a:p>
            <a:pPr eaLnBrk="1" hangingPunct="1"/>
            <a:r>
              <a:rPr lang="en-US" altLang="x-none" sz="3500" dirty="0">
                <a:latin typeface="Avenir Next Condensed Demi Bold" charset="0"/>
                <a:ea typeface="Avenir Next Condensed Demi Bold" charset="0"/>
                <a:cs typeface="Avenir Next Condensed Demi Bold" charset="0"/>
              </a:rPr>
              <a:t>through the network</a:t>
            </a:r>
          </a:p>
        </p:txBody>
      </p:sp>
      <p:sp>
        <p:nvSpPr>
          <p:cNvPr id="19" name="TextBox 18"/>
          <p:cNvSpPr txBox="1">
            <a:spLocks noChangeArrowheads="1"/>
          </p:cNvSpPr>
          <p:nvPr/>
        </p:nvSpPr>
        <p:spPr bwMode="auto">
          <a:xfrm>
            <a:off x="1357313" y="3672888"/>
            <a:ext cx="4173450" cy="1708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500" dirty="0">
                <a:latin typeface="Avenir Next Condensed Demi Bold" charset="0"/>
                <a:ea typeface="Avenir Next Condensed Demi Bold" charset="0"/>
                <a:cs typeface="Avenir Next Condensed Demi Bold" charset="0"/>
              </a:rPr>
              <a:t>Calculate usefulness of </a:t>
            </a:r>
          </a:p>
          <a:p>
            <a:pPr eaLnBrk="1" hangingPunct="1"/>
            <a:r>
              <a:rPr lang="en-US" altLang="x-none" sz="3500" dirty="0" err="1">
                <a:latin typeface="Avenir Next Condensed Demi Bold" charset="0"/>
                <a:ea typeface="Avenir Next Condensed Demi Bold" charset="0"/>
                <a:cs typeface="Avenir Next Condensed Demi Bold" charset="0"/>
              </a:rPr>
              <a:t>backpropping</a:t>
            </a:r>
            <a:r>
              <a:rPr lang="en-US" altLang="x-none" sz="3500" dirty="0">
                <a:latin typeface="Avenir Next Condensed Demi Bold" charset="0"/>
                <a:ea typeface="Avenir Next Condensed Demi Bold" charset="0"/>
                <a:cs typeface="Avenir Next Condensed Demi Bold" charset="0"/>
              </a:rPr>
              <a:t> example </a:t>
            </a:r>
          </a:p>
          <a:p>
            <a:pPr eaLnBrk="1" hangingPunct="1"/>
            <a:r>
              <a:rPr lang="en-US" altLang="x-none" sz="3500" dirty="0">
                <a:latin typeface="Avenir Next Condensed Demi Bold" charset="0"/>
                <a:ea typeface="Avenir Next Condensed Demi Bold" charset="0"/>
                <a:cs typeface="Avenir Next Condensed Demi Bold" charset="0"/>
              </a:rPr>
              <a:t>based on its accuracy</a:t>
            </a:r>
          </a:p>
        </p:txBody>
      </p:sp>
      <p:sp>
        <p:nvSpPr>
          <p:cNvPr id="20" name="TextBox 19"/>
          <p:cNvSpPr txBox="1">
            <a:spLocks noChangeArrowheads="1"/>
          </p:cNvSpPr>
          <p:nvPr/>
        </p:nvSpPr>
        <p:spPr bwMode="auto">
          <a:xfrm>
            <a:off x="1411288" y="5860463"/>
            <a:ext cx="4916282"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500" dirty="0">
                <a:latin typeface="Avenir Next Condensed Demi Bold" charset="0"/>
                <a:ea typeface="Avenir Next Condensed Demi Bold" charset="0"/>
                <a:cs typeface="Avenir Next Condensed Demi Bold" charset="0"/>
              </a:rPr>
              <a:t>“Flip a coin” to determine if </a:t>
            </a:r>
          </a:p>
          <a:p>
            <a:pPr eaLnBrk="1" hangingPunct="1"/>
            <a:r>
              <a:rPr lang="en-US" altLang="x-none" sz="3500" dirty="0">
                <a:latin typeface="Avenir Next Condensed Demi Bold" charset="0"/>
                <a:ea typeface="Avenir Next Condensed Demi Bold" charset="0"/>
                <a:cs typeface="Avenir Next Condensed Demi Bold" charset="0"/>
              </a:rPr>
              <a:t>we should </a:t>
            </a:r>
            <a:r>
              <a:rPr lang="en-US" altLang="x-none" sz="3500" dirty="0" err="1">
                <a:latin typeface="Avenir Next Condensed Demi Bold" charset="0"/>
                <a:ea typeface="Avenir Next Condensed Demi Bold" charset="0"/>
                <a:cs typeface="Avenir Next Condensed Demi Bold" charset="0"/>
              </a:rPr>
              <a:t>backprop</a:t>
            </a:r>
            <a:endParaRPr lang="en-US" altLang="x-none" sz="3500" dirty="0">
              <a:latin typeface="Avenir Next Condensed Demi Bold" charset="0"/>
              <a:ea typeface="Avenir Next Condensed Demi Bold" charset="0"/>
              <a:cs typeface="Avenir Next Condensed Demi Bold" charset="0"/>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8" grpId="0"/>
      <p:bldP spid="19" grpId="0"/>
      <p:bldP spid="2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2"/>
          <p:cNvSpPr>
            <a:spLocks noChangeArrowheads="1"/>
          </p:cNvSpPr>
          <p:nvPr/>
        </p:nvSpPr>
        <p:spPr bwMode="auto">
          <a:xfrm>
            <a:off x="7140575" y="3714750"/>
            <a:ext cx="349250"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sk-SK" altLang="x-none" b="0"/>
              <a:t> </a:t>
            </a:r>
            <a:endParaRPr lang="en-US" altLang="x-none"/>
          </a:p>
        </p:txBody>
      </p:sp>
      <p:cxnSp>
        <p:nvCxnSpPr>
          <p:cNvPr id="7" name="Straight Connector 6"/>
          <p:cNvCxnSpPr/>
          <p:nvPr/>
        </p:nvCxnSpPr>
        <p:spPr>
          <a:xfrm>
            <a:off x="1471613" y="2727325"/>
            <a:ext cx="0" cy="3952875"/>
          </a:xfrm>
          <a:prstGeom prst="line">
            <a:avLst/>
          </a:prstGeom>
          <a:ln w="57150">
            <a:solidFill>
              <a:schemeClr val="tx1"/>
            </a:solidFill>
          </a:ln>
        </p:spPr>
        <p:style>
          <a:lnRef idx="1">
            <a:schemeClr val="dk1"/>
          </a:lnRef>
          <a:fillRef idx="0">
            <a:schemeClr val="dk1"/>
          </a:fillRef>
          <a:effectRef idx="0">
            <a:schemeClr val="dk1"/>
          </a:effectRef>
          <a:fontRef idx="minor">
            <a:schemeClr val="tx1"/>
          </a:fontRef>
        </p:style>
      </p:cxnSp>
      <p:cxnSp>
        <p:nvCxnSpPr>
          <p:cNvPr id="20" name="Straight Connector 19"/>
          <p:cNvCxnSpPr/>
          <p:nvPr/>
        </p:nvCxnSpPr>
        <p:spPr>
          <a:xfrm flipH="1" flipV="1">
            <a:off x="1471613" y="6661150"/>
            <a:ext cx="4464050" cy="19050"/>
          </a:xfrm>
          <a:prstGeom prst="line">
            <a:avLst/>
          </a:prstGeom>
          <a:ln w="57150">
            <a:solidFill>
              <a:schemeClr val="tx1"/>
            </a:solidFill>
          </a:ln>
        </p:spPr>
        <p:style>
          <a:lnRef idx="1">
            <a:schemeClr val="dk1"/>
          </a:lnRef>
          <a:fillRef idx="0">
            <a:schemeClr val="dk1"/>
          </a:fillRef>
          <a:effectRef idx="0">
            <a:schemeClr val="dk1"/>
          </a:effectRef>
          <a:fontRef idx="minor">
            <a:schemeClr val="tx1"/>
          </a:fontRef>
        </p:style>
      </p:cxnSp>
      <p:cxnSp>
        <p:nvCxnSpPr>
          <p:cNvPr id="11" name="Curved Connector 10"/>
          <p:cNvCxnSpPr/>
          <p:nvPr/>
        </p:nvCxnSpPr>
        <p:spPr>
          <a:xfrm flipV="1">
            <a:off x="1471613" y="2928938"/>
            <a:ext cx="4110037" cy="3732212"/>
          </a:xfrm>
          <a:prstGeom prst="curved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32102" name="TextBox 15"/>
          <p:cNvSpPr txBox="1">
            <a:spLocks noChangeArrowheads="1"/>
          </p:cNvSpPr>
          <p:nvPr/>
        </p:nvSpPr>
        <p:spPr bwMode="auto">
          <a:xfrm>
            <a:off x="1944688" y="6661150"/>
            <a:ext cx="3519487"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a:latin typeface="Myriad Pro Bold Condensed" charset="0"/>
                <a:ea typeface="Myriad Pro Bold Condensed" charset="0"/>
                <a:cs typeface="Myriad Pro Bold Condensed" charset="0"/>
              </a:rPr>
              <a:t>Historical Losses</a:t>
            </a:r>
          </a:p>
        </p:txBody>
      </p:sp>
      <p:sp>
        <p:nvSpPr>
          <p:cNvPr id="132103" name="TextBox 26"/>
          <p:cNvSpPr txBox="1">
            <a:spLocks noChangeArrowheads="1"/>
          </p:cNvSpPr>
          <p:nvPr/>
        </p:nvSpPr>
        <p:spPr bwMode="auto">
          <a:xfrm rot="-5400000">
            <a:off x="-66675" y="4303713"/>
            <a:ext cx="2276475"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a:latin typeface="Myriad Pro Bold Condensed" charset="0"/>
                <a:ea typeface="Myriad Pro Bold Condensed" charset="0"/>
                <a:cs typeface="Myriad Pro Bold Condensed" charset="0"/>
              </a:rPr>
              <a:t>Percentile</a:t>
            </a:r>
          </a:p>
        </p:txBody>
      </p:sp>
      <p:cxnSp>
        <p:nvCxnSpPr>
          <p:cNvPr id="32" name="Straight Connector 31"/>
          <p:cNvCxnSpPr/>
          <p:nvPr/>
        </p:nvCxnSpPr>
        <p:spPr>
          <a:xfrm>
            <a:off x="7889875" y="2727325"/>
            <a:ext cx="0" cy="3952875"/>
          </a:xfrm>
          <a:prstGeom prst="line">
            <a:avLst/>
          </a:prstGeom>
          <a:ln w="57150">
            <a:solidFill>
              <a:schemeClr val="tx1"/>
            </a:solidFill>
          </a:ln>
        </p:spPr>
        <p:style>
          <a:lnRef idx="1">
            <a:schemeClr val="dk1"/>
          </a:lnRef>
          <a:fillRef idx="0">
            <a:schemeClr val="dk1"/>
          </a:fillRef>
          <a:effectRef idx="0">
            <a:schemeClr val="dk1"/>
          </a:effectRef>
          <a:fontRef idx="minor">
            <a:schemeClr val="tx1"/>
          </a:fontRef>
        </p:style>
      </p:cxnSp>
      <p:cxnSp>
        <p:nvCxnSpPr>
          <p:cNvPr id="33" name="Straight Connector 32"/>
          <p:cNvCxnSpPr/>
          <p:nvPr/>
        </p:nvCxnSpPr>
        <p:spPr>
          <a:xfrm flipH="1" flipV="1">
            <a:off x="7889875" y="6661150"/>
            <a:ext cx="4462463" cy="19050"/>
          </a:xfrm>
          <a:prstGeom prst="line">
            <a:avLst/>
          </a:prstGeom>
          <a:ln w="57150">
            <a:solidFill>
              <a:schemeClr val="tx1"/>
            </a:solidFill>
          </a:ln>
        </p:spPr>
        <p:style>
          <a:lnRef idx="1">
            <a:schemeClr val="dk1"/>
          </a:lnRef>
          <a:fillRef idx="0">
            <a:schemeClr val="dk1"/>
          </a:fillRef>
          <a:effectRef idx="0">
            <a:schemeClr val="dk1"/>
          </a:effectRef>
          <a:fontRef idx="minor">
            <a:schemeClr val="tx1"/>
          </a:fontRef>
        </p:style>
      </p:cxnSp>
      <p:sp>
        <p:nvSpPr>
          <p:cNvPr id="34" name="TextBox 33"/>
          <p:cNvSpPr txBox="1">
            <a:spLocks noChangeArrowheads="1"/>
          </p:cNvSpPr>
          <p:nvPr/>
        </p:nvSpPr>
        <p:spPr bwMode="auto">
          <a:xfrm>
            <a:off x="8982075" y="6661150"/>
            <a:ext cx="2278063"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a:latin typeface="Myriad Pro Bold Condensed" charset="0"/>
                <a:ea typeface="Myriad Pro Bold Condensed" charset="0"/>
                <a:cs typeface="Myriad Pro Bold Condensed" charset="0"/>
              </a:rPr>
              <a:t>Percentile</a:t>
            </a:r>
          </a:p>
        </p:txBody>
      </p:sp>
      <p:sp>
        <p:nvSpPr>
          <p:cNvPr id="35" name="TextBox 34"/>
          <p:cNvSpPr txBox="1">
            <a:spLocks noChangeArrowheads="1"/>
          </p:cNvSpPr>
          <p:nvPr/>
        </p:nvSpPr>
        <p:spPr bwMode="auto">
          <a:xfrm rot="-5400000">
            <a:off x="6256337" y="4303713"/>
            <a:ext cx="2466975"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a:latin typeface="Myriad Pro Bold Condensed" charset="0"/>
                <a:ea typeface="Myriad Pro Bold Condensed" charset="0"/>
                <a:cs typeface="Myriad Pro Bold Condensed" charset="0"/>
              </a:rPr>
              <a:t>Probability</a:t>
            </a:r>
          </a:p>
        </p:txBody>
      </p:sp>
      <p:sp>
        <p:nvSpPr>
          <p:cNvPr id="44" name="Arc 43"/>
          <p:cNvSpPr/>
          <p:nvPr/>
        </p:nvSpPr>
        <p:spPr>
          <a:xfrm rot="5400000">
            <a:off x="4201319" y="-1537494"/>
            <a:ext cx="7302500" cy="8999538"/>
          </a:xfrm>
          <a:prstGeom prst="arc">
            <a:avLst>
              <a:gd name="adj1" fmla="val 16057896"/>
              <a:gd name="adj2" fmla="val 0"/>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a:p>
        </p:txBody>
      </p:sp>
      <p:sp>
        <p:nvSpPr>
          <p:cNvPr id="46" name="Oval 45"/>
          <p:cNvSpPr/>
          <p:nvPr/>
        </p:nvSpPr>
        <p:spPr>
          <a:xfrm>
            <a:off x="4916488" y="6592888"/>
            <a:ext cx="192087" cy="190500"/>
          </a:xfrm>
          <a:prstGeom prst="ellipse">
            <a:avLst/>
          </a:prstGeom>
          <a:solidFill>
            <a:srgbClr val="C988BB"/>
          </a:solidFill>
          <a:ln>
            <a:solidFill>
              <a:srgbClr val="C988BB"/>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cxnSp>
        <p:nvCxnSpPr>
          <p:cNvPr id="48" name="Straight Connector 47"/>
          <p:cNvCxnSpPr>
            <a:stCxn id="46" idx="0"/>
          </p:cNvCxnSpPr>
          <p:nvPr/>
        </p:nvCxnSpPr>
        <p:spPr>
          <a:xfrm flipH="1" flipV="1">
            <a:off x="4987925" y="3057525"/>
            <a:ext cx="23813" cy="3535363"/>
          </a:xfrm>
          <a:prstGeom prst="line">
            <a:avLst/>
          </a:prstGeom>
          <a:ln w="28575">
            <a:solidFill>
              <a:srgbClr val="C988BB"/>
            </a:solidFill>
            <a:prstDash val="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1468438" y="3035300"/>
            <a:ext cx="3522662" cy="0"/>
          </a:xfrm>
          <a:prstGeom prst="line">
            <a:avLst/>
          </a:prstGeom>
          <a:ln w="28575">
            <a:solidFill>
              <a:srgbClr val="C988BB"/>
            </a:solidFill>
            <a:prstDash val="dash"/>
          </a:ln>
        </p:spPr>
        <p:style>
          <a:lnRef idx="1">
            <a:schemeClr val="accent1"/>
          </a:lnRef>
          <a:fillRef idx="0">
            <a:schemeClr val="accent1"/>
          </a:fillRef>
          <a:effectRef idx="0">
            <a:schemeClr val="accent1"/>
          </a:effectRef>
          <a:fontRef idx="minor">
            <a:schemeClr val="tx1"/>
          </a:fontRef>
        </p:style>
      </p:cxnSp>
      <p:sp>
        <p:nvSpPr>
          <p:cNvPr id="59" name="Oval 58"/>
          <p:cNvSpPr/>
          <p:nvPr/>
        </p:nvSpPr>
        <p:spPr>
          <a:xfrm>
            <a:off x="11947525" y="6584950"/>
            <a:ext cx="190500" cy="190500"/>
          </a:xfrm>
          <a:prstGeom prst="ellipse">
            <a:avLst/>
          </a:prstGeom>
          <a:solidFill>
            <a:srgbClr val="C988B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cxnSp>
        <p:nvCxnSpPr>
          <p:cNvPr id="60" name="Straight Connector 59"/>
          <p:cNvCxnSpPr/>
          <p:nvPr/>
        </p:nvCxnSpPr>
        <p:spPr>
          <a:xfrm flipV="1">
            <a:off x="12042775" y="4340225"/>
            <a:ext cx="0" cy="2339975"/>
          </a:xfrm>
          <a:prstGeom prst="line">
            <a:avLst/>
          </a:prstGeom>
          <a:ln w="28575">
            <a:solidFill>
              <a:srgbClr val="C988BB"/>
            </a:solidFill>
            <a:prstDash val="dash"/>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7889875" y="4351338"/>
            <a:ext cx="4152900" cy="0"/>
          </a:xfrm>
          <a:prstGeom prst="line">
            <a:avLst/>
          </a:prstGeom>
          <a:ln w="28575">
            <a:solidFill>
              <a:srgbClr val="C988BB"/>
            </a:solidFill>
            <a:prstDash val="dash"/>
          </a:ln>
        </p:spPr>
        <p:style>
          <a:lnRef idx="1">
            <a:schemeClr val="accent1"/>
          </a:lnRef>
          <a:fillRef idx="0">
            <a:schemeClr val="accent1"/>
          </a:fillRef>
          <a:effectRef idx="0">
            <a:schemeClr val="accent1"/>
          </a:effectRef>
          <a:fontRef idx="minor">
            <a:schemeClr val="tx1"/>
          </a:fontRef>
        </p:style>
      </p:cxnSp>
      <p:sp>
        <p:nvSpPr>
          <p:cNvPr id="67" name="Oval 66"/>
          <p:cNvSpPr/>
          <p:nvPr/>
        </p:nvSpPr>
        <p:spPr>
          <a:xfrm>
            <a:off x="1373188" y="2962275"/>
            <a:ext cx="190500" cy="192088"/>
          </a:xfrm>
          <a:prstGeom prst="ellipse">
            <a:avLst/>
          </a:prstGeom>
          <a:solidFill>
            <a:srgbClr val="C988BB"/>
          </a:solidFill>
          <a:ln>
            <a:solidFill>
              <a:srgbClr val="C988BB"/>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68" name="Oval 67"/>
          <p:cNvSpPr/>
          <p:nvPr/>
        </p:nvSpPr>
        <p:spPr>
          <a:xfrm>
            <a:off x="7783513" y="4256088"/>
            <a:ext cx="190500" cy="190500"/>
          </a:xfrm>
          <a:prstGeom prst="ellipse">
            <a:avLst/>
          </a:prstGeom>
          <a:solidFill>
            <a:srgbClr val="C988BB"/>
          </a:solidFill>
          <a:ln>
            <a:solidFill>
              <a:srgbClr val="C988BB"/>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75" name="Shape 86"/>
          <p:cNvSpPr txBox="1">
            <a:spLocks/>
          </p:cNvSpPr>
          <p:nvPr/>
        </p:nvSpPr>
        <p:spPr bwMode="black">
          <a:xfrm>
            <a:off x="654050" y="760413"/>
            <a:ext cx="13168313" cy="1127125"/>
          </a:xfrm>
          <a:prstGeom prst="rect">
            <a:avLst/>
          </a:prstGeom>
          <a:noFill/>
          <a:ln w="31750" cap="sq">
            <a:noFill/>
            <a:miter lim="800000"/>
          </a:ln>
        </p:spPr>
        <p:txBody>
          <a:bodyPr spcFirstLastPara="1" lIns="146304" tIns="146280" rIns="146280" bIns="146280"/>
          <a:lstStyle>
            <a:lvl1pPr lvl="0" algn="ctr" defTabSz="685800" rtl="0" eaLnBrk="1" latinLnBrk="0" hangingPunct="1">
              <a:lnSpc>
                <a:spcPct val="90000"/>
              </a:lnSpc>
              <a:spcBef>
                <a:spcPts val="0"/>
              </a:spcBef>
              <a:spcAft>
                <a:spcPts val="0"/>
              </a:spcAft>
              <a:buClr>
                <a:srgbClr val="434343"/>
              </a:buClr>
              <a:buSzPts val="3600"/>
              <a:buNone/>
              <a:defRPr sz="2100" b="0" i="0" kern="1200" cap="all" spc="150" baseline="0">
                <a:solidFill>
                  <a:srgbClr val="434343"/>
                </a:solidFill>
                <a:latin typeface="Avenir Next Condensed Regular" charset="0"/>
                <a:ea typeface="Avenir Next Condensed Regular" charset="0"/>
                <a:cs typeface="Avenir Next Condensed Regular" charset="0"/>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pPr>
              <a:defRPr/>
            </a:pPr>
            <a:r>
              <a:rPr lang="en-US" sz="5600" b="1" dirty="0" smtClean="0">
                <a:solidFill>
                  <a:schemeClr val="tx1">
                    <a:lumMod val="75000"/>
                    <a:lumOff val="25000"/>
                  </a:schemeClr>
                </a:solidFill>
                <a:latin typeface="Avenir Next Condensed Demi Bold" charset="0"/>
                <a:ea typeface="Avenir Next Condensed Demi Bold" charset="0"/>
                <a:cs typeface="Avenir Next Condensed Demi Bold" charset="0"/>
              </a:rPr>
              <a:t>Calculating probability of </a:t>
            </a:r>
            <a:r>
              <a:rPr lang="en-US" sz="5600" b="1" dirty="0" err="1" smtClean="0">
                <a:solidFill>
                  <a:schemeClr val="tx1">
                    <a:lumMod val="75000"/>
                    <a:lumOff val="25000"/>
                  </a:schemeClr>
                </a:solidFill>
                <a:latin typeface="Avenir Next Condensed Demi Bold" charset="0"/>
                <a:ea typeface="Avenir Next Condensed Demi Bold" charset="0"/>
                <a:cs typeface="Avenir Next Condensed Demi Bold" charset="0"/>
              </a:rPr>
              <a:t>backprop</a:t>
            </a:r>
            <a:endParaRPr lang="en" sz="5600" b="1" dirty="0">
              <a:solidFill>
                <a:schemeClr val="tx1">
                  <a:lumMod val="75000"/>
                  <a:lumOff val="25000"/>
                </a:schemeClr>
              </a:solidFill>
              <a:latin typeface="Avenir Next Condensed Demi Bold" charset="0"/>
              <a:ea typeface="Avenir Next Condensed Demi Bold" charset="0"/>
              <a:cs typeface="Avenir Next Condensed Demi Bold" charset="0"/>
            </a:endParaRPr>
          </a:p>
        </p:txBody>
      </p:sp>
    </p:spTree>
    <p:extLst>
      <p:ext uri="{BB962C8B-B14F-4D97-AF65-F5344CB8AC3E}">
        <p14:creationId xmlns:p14="http://schemas.microsoft.com/office/powerpoint/2010/main" val="71591322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8"/>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6"/>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0"/>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68"/>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46" grpId="0" animBg="1"/>
      <p:bldP spid="59" grpId="0" animBg="1"/>
      <p:bldP spid="67" grpId="0" animBg="1"/>
      <p:bldP spid="6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Selective-</a:t>
            </a:r>
            <a:r>
              <a:rPr lang="en-US" dirty="0" err="1" smtClean="0"/>
              <a:t>Backprop’s</a:t>
            </a:r>
            <a:r>
              <a:rPr lang="en-US" dirty="0" smtClean="0"/>
              <a:t> usefulness </a:t>
            </a:r>
            <a:r>
              <a:rPr lang="en-US" dirty="0"/>
              <a:t>m</a:t>
            </a:r>
            <a:r>
              <a:rPr lang="en-US" dirty="0" smtClean="0"/>
              <a:t>etric</a:t>
            </a:r>
            <a:endParaRPr lang="en-US" dirty="0"/>
          </a:p>
        </p:txBody>
      </p:sp>
      <p:grpSp>
        <p:nvGrpSpPr>
          <p:cNvPr id="14" name="Group 13"/>
          <p:cNvGrpSpPr>
            <a:grpSpLocks/>
          </p:cNvGrpSpPr>
          <p:nvPr/>
        </p:nvGrpSpPr>
        <p:grpSpPr bwMode="auto">
          <a:xfrm>
            <a:off x="4089400" y="3274425"/>
            <a:ext cx="7587742" cy="1257300"/>
            <a:chOff x="4451351" y="3057524"/>
            <a:chExt cx="7588823" cy="1257300"/>
          </a:xfrm>
        </p:grpSpPr>
        <p:pic>
          <p:nvPicPr>
            <p:cNvPr id="35854" name="Picture 9"/>
            <p:cNvPicPr>
              <a:picLocks noChangeAspect="1"/>
            </p:cNvPicPr>
            <p:nvPr/>
          </p:nvPicPr>
          <p:blipFill>
            <a:blip r:embed="rId3">
              <a:extLst>
                <a:ext uri="{28A0092B-C50C-407E-A947-70E740481C1C}">
                  <a14:useLocalDpi xmlns:a14="http://schemas.microsoft.com/office/drawing/2010/main" val="0"/>
                </a:ext>
              </a:extLst>
            </a:blip>
            <a:srcRect l="83928" t="53442" r="7507" b="41245"/>
            <a:stretch>
              <a:fillRect/>
            </a:stretch>
          </p:blipFill>
          <p:spPr bwMode="auto">
            <a:xfrm>
              <a:off x="4451351" y="3057524"/>
              <a:ext cx="2114550" cy="125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55" name="TextBox 10"/>
            <p:cNvSpPr txBox="1">
              <a:spLocks noChangeArrowheads="1"/>
            </p:cNvSpPr>
            <p:nvPr/>
          </p:nvSpPr>
          <p:spPr bwMode="auto">
            <a:xfrm>
              <a:off x="6502401" y="3119523"/>
              <a:ext cx="553777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hangingPunct="1"/>
              <a:r>
                <a:rPr lang="en-US" altLang="x-none" sz="6000" dirty="0">
                  <a:latin typeface="Avenir Next Condensed Bold" charset="0"/>
                  <a:ea typeface="Avenir Next Condensed Bold" charset="0"/>
                  <a:cs typeface="Avenir Next Condensed Bold" charset="0"/>
                </a:rPr>
                <a:t>= [0.1, 0.3, 0.6]</a:t>
              </a:r>
            </a:p>
          </p:txBody>
        </p:sp>
      </p:grpSp>
      <p:grpSp>
        <p:nvGrpSpPr>
          <p:cNvPr id="13" name="Group 12"/>
          <p:cNvGrpSpPr>
            <a:grpSpLocks/>
          </p:cNvGrpSpPr>
          <p:nvPr/>
        </p:nvGrpSpPr>
        <p:grpSpPr bwMode="auto">
          <a:xfrm>
            <a:off x="4110038" y="1901238"/>
            <a:ext cx="6410325" cy="1200150"/>
            <a:chOff x="4514851" y="4386262"/>
            <a:chExt cx="6409655" cy="1200150"/>
          </a:xfrm>
        </p:grpSpPr>
        <p:pic>
          <p:nvPicPr>
            <p:cNvPr id="35852" name="Picture 8"/>
            <p:cNvPicPr>
              <a:picLocks noChangeAspect="1"/>
            </p:cNvPicPr>
            <p:nvPr/>
          </p:nvPicPr>
          <p:blipFill>
            <a:blip r:embed="rId3">
              <a:extLst>
                <a:ext uri="{28A0092B-C50C-407E-A947-70E740481C1C}">
                  <a14:useLocalDpi xmlns:a14="http://schemas.microsoft.com/office/drawing/2010/main" val="0"/>
                </a:ext>
              </a:extLst>
            </a:blip>
            <a:srcRect l="83900" t="63164" r="8046" b="31763"/>
            <a:stretch>
              <a:fillRect/>
            </a:stretch>
          </p:blipFill>
          <p:spPr bwMode="auto">
            <a:xfrm>
              <a:off x="4514851" y="4386262"/>
              <a:ext cx="198755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53" name="TextBox 11"/>
            <p:cNvSpPr txBox="1">
              <a:spLocks noChangeArrowheads="1"/>
            </p:cNvSpPr>
            <p:nvPr/>
          </p:nvSpPr>
          <p:spPr bwMode="auto">
            <a:xfrm>
              <a:off x="6523037" y="4478505"/>
              <a:ext cx="440146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6000" dirty="0">
                  <a:latin typeface="Avenir Next Condensed Bold" charset="0"/>
                  <a:ea typeface="Avenir Next Condensed Bold" charset="0"/>
                  <a:cs typeface="Avenir Next Condensed Bold" charset="0"/>
                </a:rPr>
                <a:t>= [0, 0, 1]</a:t>
              </a:r>
            </a:p>
          </p:txBody>
        </p:sp>
      </p:grpSp>
      <p:grpSp>
        <p:nvGrpSpPr>
          <p:cNvPr id="18" name="Group 17"/>
          <p:cNvGrpSpPr>
            <a:grpSpLocks/>
          </p:cNvGrpSpPr>
          <p:nvPr/>
        </p:nvGrpSpPr>
        <p:grpSpPr bwMode="auto">
          <a:xfrm>
            <a:off x="4206875" y="4501563"/>
            <a:ext cx="8530557" cy="1657350"/>
            <a:chOff x="2725276" y="4129891"/>
            <a:chExt cx="8529829" cy="1657350"/>
          </a:xfrm>
        </p:grpSpPr>
        <p:pic>
          <p:nvPicPr>
            <p:cNvPr id="35850" name="Picture 7"/>
            <p:cNvPicPr>
              <a:picLocks noChangeAspect="1"/>
            </p:cNvPicPr>
            <p:nvPr/>
          </p:nvPicPr>
          <p:blipFill>
            <a:blip r:embed="rId4">
              <a:extLst>
                <a:ext uri="{28A0092B-C50C-407E-A947-70E740481C1C}">
                  <a14:useLocalDpi xmlns:a14="http://schemas.microsoft.com/office/drawing/2010/main" val="0"/>
                </a:ext>
              </a:extLst>
            </a:blip>
            <a:srcRect l="40802" t="57986" r="25896" b="31944"/>
            <a:stretch>
              <a:fillRect/>
            </a:stretch>
          </p:blipFill>
          <p:spPr bwMode="auto">
            <a:xfrm>
              <a:off x="2725276" y="4129891"/>
              <a:ext cx="5718629" cy="1657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51" name="TextBox 15"/>
            <p:cNvSpPr txBox="1">
              <a:spLocks noChangeArrowheads="1"/>
            </p:cNvSpPr>
            <p:nvPr/>
          </p:nvSpPr>
          <p:spPr bwMode="auto">
            <a:xfrm>
              <a:off x="8198302" y="4341398"/>
              <a:ext cx="305680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hangingPunct="1"/>
              <a:r>
                <a:rPr lang="en-US" altLang="x-none" sz="6000" dirty="0">
                  <a:latin typeface="Avenir Next Condensed Bold" charset="0"/>
                  <a:ea typeface="Avenir Next Condensed Bold" charset="0"/>
                  <a:cs typeface="Avenir Next Condensed Bold" charset="0"/>
                </a:rPr>
                <a:t>= 0.509</a:t>
              </a:r>
            </a:p>
          </p:txBody>
        </p:sp>
      </p:grpSp>
      <p:pic>
        <p:nvPicPr>
          <p:cNvPr id="19" name="Picture 18"/>
          <p:cNvPicPr>
            <a:picLocks noChangeAspect="1"/>
          </p:cNvPicPr>
          <p:nvPr/>
        </p:nvPicPr>
        <p:blipFill>
          <a:blip r:embed="rId4">
            <a:extLst>
              <a:ext uri="{28A0092B-C50C-407E-A947-70E740481C1C}">
                <a14:useLocalDpi xmlns:a14="http://schemas.microsoft.com/office/drawing/2010/main" val="0"/>
              </a:ext>
            </a:extLst>
          </a:blip>
          <a:srcRect l="19223" t="57925" r="62135" b="32005"/>
          <a:stretch>
            <a:fillRect/>
          </a:stretch>
        </p:blipFill>
        <p:spPr bwMode="auto">
          <a:xfrm>
            <a:off x="3719513" y="5998575"/>
            <a:ext cx="3200400" cy="1657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TextBox 20"/>
          <p:cNvSpPr txBox="1">
            <a:spLocks noChangeArrowheads="1"/>
          </p:cNvSpPr>
          <p:nvPr/>
        </p:nvSpPr>
        <p:spPr bwMode="auto">
          <a:xfrm>
            <a:off x="6919912" y="6263688"/>
            <a:ext cx="300607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hangingPunct="1"/>
            <a:r>
              <a:rPr lang="en-US" altLang="x-none" sz="6000" dirty="0">
                <a:latin typeface="Avenir Next Condensed Bold" charset="0"/>
                <a:ea typeface="Avenir Next Condensed Bold" charset="0"/>
                <a:cs typeface="Avenir Next Condensed Bold" charset="0"/>
              </a:rPr>
              <a:t>= 0.509</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93546" y="969540"/>
            <a:ext cx="12618720" cy="809124"/>
          </a:xfrm>
        </p:spPr>
        <p:txBody>
          <a:bodyPr>
            <a:normAutofit/>
          </a:bodyPr>
          <a:lstStyle/>
          <a:p>
            <a:pPr marL="0" indent="0">
              <a:buNone/>
              <a:defRPr/>
            </a:pPr>
            <a:r>
              <a:rPr lang="en-US" sz="4500" dirty="0" smtClean="0">
                <a:solidFill>
                  <a:srgbClr val="F4DADE"/>
                </a:solidFill>
                <a:ea typeface="Avenir Next Condensed Demi Bold" charset="0"/>
                <a:cs typeface="Avenir Next Condensed Demi Bold" charset="0"/>
              </a:rPr>
              <a:t>Introduction</a:t>
            </a:r>
          </a:p>
          <a:p>
            <a:pPr>
              <a:defRPr/>
            </a:pPr>
            <a:endParaRPr lang="en-US" sz="4500" dirty="0" smtClean="0">
              <a:solidFill>
                <a:srgbClr val="F4DADE"/>
              </a:solidFill>
              <a:ea typeface="Avenir Next Condensed Demi Bold" charset="0"/>
              <a:cs typeface="Avenir Next Condensed Demi Bold" charset="0"/>
            </a:endParaRPr>
          </a:p>
        </p:txBody>
      </p:sp>
      <p:sp>
        <p:nvSpPr>
          <p:cNvPr id="8" name="Content Placeholder 2"/>
          <p:cNvSpPr txBox="1">
            <a:spLocks/>
          </p:cNvSpPr>
          <p:nvPr/>
        </p:nvSpPr>
        <p:spPr>
          <a:xfrm>
            <a:off x="893546" y="2373726"/>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DNN Training Overview</a:t>
            </a:r>
          </a:p>
          <a:p>
            <a:pPr fontAlgn="auto">
              <a:spcAft>
                <a:spcPts val="0"/>
              </a:spcAft>
              <a:defRPr/>
            </a:pPr>
            <a:endParaRPr lang="en-US" sz="4500" b="1" dirty="0" smtClean="0">
              <a:solidFill>
                <a:srgbClr val="C988BB"/>
              </a:solidFill>
              <a:latin typeface="Avenir Next Condensed Demi Bold" charset="0"/>
              <a:ea typeface="Avenir Next Condensed Demi Bold" charset="0"/>
              <a:cs typeface="Avenir Next Condensed Demi Bold" charset="0"/>
            </a:endParaRPr>
          </a:p>
        </p:txBody>
      </p:sp>
      <p:sp>
        <p:nvSpPr>
          <p:cNvPr id="9" name="Content Placeholder 2"/>
          <p:cNvSpPr txBox="1">
            <a:spLocks/>
          </p:cNvSpPr>
          <p:nvPr/>
        </p:nvSpPr>
        <p:spPr>
          <a:xfrm>
            <a:off x="893546" y="3777912"/>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Selective-</a:t>
            </a:r>
            <a:r>
              <a:rPr lang="en-US" sz="4500" b="1" dirty="0" err="1" smtClean="0">
                <a:solidFill>
                  <a:srgbClr val="F4DADE"/>
                </a:solidFill>
                <a:latin typeface="Avenir Next Condensed Demi Bold" charset="0"/>
                <a:ea typeface="Avenir Next Condensed Demi Bold" charset="0"/>
                <a:cs typeface="Avenir Next Condensed Demi Bold" charset="0"/>
              </a:rPr>
              <a:t>Backprop</a:t>
            </a:r>
            <a:r>
              <a:rPr lang="en-US" sz="4500" b="1" dirty="0" smtClean="0">
                <a:solidFill>
                  <a:srgbClr val="F4DADE"/>
                </a:solidFill>
                <a:latin typeface="Avenir Next Condensed Demi Bold" charset="0"/>
                <a:ea typeface="Avenir Next Condensed Demi Bold" charset="0"/>
                <a:cs typeface="Avenir Next Condensed Demi Bold" charset="0"/>
              </a:rPr>
              <a:t> Approach</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
        <p:nvSpPr>
          <p:cNvPr id="10" name="Content Placeholder 2"/>
          <p:cNvSpPr txBox="1">
            <a:spLocks/>
          </p:cNvSpPr>
          <p:nvPr/>
        </p:nvSpPr>
        <p:spPr>
          <a:xfrm>
            <a:off x="893546" y="5182098"/>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C988BB"/>
                </a:solidFill>
                <a:latin typeface="Avenir Next Condensed Demi Bold" charset="0"/>
                <a:ea typeface="Avenir Next Condensed Demi Bold" charset="0"/>
                <a:cs typeface="Avenir Next Condensed Demi Bold" charset="0"/>
              </a:rPr>
              <a:t>Selective-</a:t>
            </a:r>
            <a:r>
              <a:rPr lang="en-US" sz="4500" b="1" dirty="0" err="1" smtClean="0">
                <a:solidFill>
                  <a:srgbClr val="C988BB"/>
                </a:solidFill>
                <a:latin typeface="Avenir Next Condensed Demi Bold" charset="0"/>
                <a:ea typeface="Avenir Next Condensed Demi Bold" charset="0"/>
                <a:cs typeface="Avenir Next Condensed Demi Bold" charset="0"/>
              </a:rPr>
              <a:t>Backprop</a:t>
            </a:r>
            <a:r>
              <a:rPr lang="en-US" sz="4500" b="1" dirty="0" smtClean="0">
                <a:solidFill>
                  <a:srgbClr val="C988BB"/>
                </a:solidFill>
                <a:latin typeface="Avenir Next Condensed Demi Bold" charset="0"/>
                <a:ea typeface="Avenir Next Condensed Demi Bold" charset="0"/>
                <a:cs typeface="Avenir Next Condensed Demi Bold" charset="0"/>
              </a:rPr>
              <a:t> Evaluation</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
        <p:nvSpPr>
          <p:cNvPr id="11" name="Content Placeholder 2"/>
          <p:cNvSpPr txBox="1">
            <a:spLocks/>
          </p:cNvSpPr>
          <p:nvPr/>
        </p:nvSpPr>
        <p:spPr>
          <a:xfrm>
            <a:off x="893546" y="6586284"/>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Conclusion</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Tree>
    <p:extLst>
      <p:ext uri="{BB962C8B-B14F-4D97-AF65-F5344CB8AC3E}">
        <p14:creationId xmlns:p14="http://schemas.microsoft.com/office/powerpoint/2010/main" val="79969354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70408" y="6160928"/>
            <a:ext cx="3673342" cy="2068672"/>
          </a:xfrm>
          <a:prstGeom prst="rect">
            <a:avLst/>
          </a:prstGeom>
        </p:spPr>
      </p:pic>
      <p:sp>
        <p:nvSpPr>
          <p:cNvPr id="2" name="Title 1"/>
          <p:cNvSpPr>
            <a:spLocks noGrp="1"/>
          </p:cNvSpPr>
          <p:nvPr>
            <p:ph type="title"/>
          </p:nvPr>
        </p:nvSpPr>
        <p:spPr/>
        <p:txBody>
          <a:bodyPr/>
          <a:lstStyle/>
          <a:p>
            <a:r>
              <a:rPr lang="en-US" b="1" dirty="0" smtClean="0">
                <a:latin typeface="Avenir Next Condensed Demi Bold" charset="0"/>
                <a:ea typeface="Avenir Next Condensed Demi Bold" charset="0"/>
                <a:cs typeface="Avenir Next Condensed Demi Bold" charset="0"/>
              </a:rPr>
              <a:t>Deep learning enables emerging applications</a:t>
            </a:r>
            <a:endParaRPr lang="en-US" b="1" dirty="0">
              <a:latin typeface="Avenir Next Condensed Demi Bold" charset="0"/>
              <a:ea typeface="Avenir Next Condensed Demi Bold" charset="0"/>
              <a:cs typeface="Avenir Next Condensed Demi Bold" charset="0"/>
            </a:endParaRPr>
          </a:p>
        </p:txBody>
      </p:sp>
      <p:pic>
        <p:nvPicPr>
          <p:cNvPr id="5" name="Picture 4"/>
          <p:cNvPicPr>
            <a:picLocks noChangeAspect="1"/>
          </p:cNvPicPr>
          <p:nvPr/>
        </p:nvPicPr>
        <p:blipFill>
          <a:blip r:embed="rId4"/>
          <a:stretch>
            <a:fillRect/>
          </a:stretch>
        </p:blipFill>
        <p:spPr>
          <a:xfrm>
            <a:off x="0" y="6160928"/>
            <a:ext cx="3808434" cy="2068672"/>
          </a:xfrm>
          <a:prstGeom prst="rect">
            <a:avLst/>
          </a:prstGeom>
        </p:spPr>
      </p:pic>
      <p:pic>
        <p:nvPicPr>
          <p:cNvPr id="7" name="Picture 6"/>
          <p:cNvPicPr>
            <a:picLocks noChangeAspect="1"/>
          </p:cNvPicPr>
          <p:nvPr/>
        </p:nvPicPr>
        <p:blipFill>
          <a:blip r:embed="rId5"/>
          <a:stretch>
            <a:fillRect/>
          </a:stretch>
        </p:blipFill>
        <p:spPr>
          <a:xfrm>
            <a:off x="3808434" y="6160928"/>
            <a:ext cx="3694058" cy="2068672"/>
          </a:xfrm>
          <a:prstGeom prst="rect">
            <a:avLst/>
          </a:prstGeom>
        </p:spPr>
      </p:pic>
      <p:grpSp>
        <p:nvGrpSpPr>
          <p:cNvPr id="46" name="Group 45"/>
          <p:cNvGrpSpPr/>
          <p:nvPr/>
        </p:nvGrpSpPr>
        <p:grpSpPr>
          <a:xfrm>
            <a:off x="5044886" y="2157163"/>
            <a:ext cx="4262193" cy="3537784"/>
            <a:chOff x="4179475" y="3126872"/>
            <a:chExt cx="5857875" cy="4852988"/>
          </a:xfrm>
          <a:solidFill>
            <a:srgbClr val="79D2F3"/>
          </a:solidFill>
        </p:grpSpPr>
        <p:sp>
          <p:nvSpPr>
            <p:cNvPr id="12" name="Shape 165"/>
            <p:cNvSpPr>
              <a:spLocks noChangeArrowheads="1"/>
            </p:cNvSpPr>
            <p:nvPr/>
          </p:nvSpPr>
          <p:spPr bwMode="auto">
            <a:xfrm>
              <a:off x="4179475" y="3758697"/>
              <a:ext cx="1058862" cy="1058863"/>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13" name="Shape 166"/>
            <p:cNvSpPr>
              <a:spLocks noChangeArrowheads="1"/>
            </p:cNvSpPr>
            <p:nvPr/>
          </p:nvSpPr>
          <p:spPr bwMode="auto">
            <a:xfrm>
              <a:off x="4179475" y="5023935"/>
              <a:ext cx="1058862"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14" name="Shape 167"/>
            <p:cNvSpPr>
              <a:spLocks noChangeArrowheads="1"/>
            </p:cNvSpPr>
            <p:nvPr/>
          </p:nvSpPr>
          <p:spPr bwMode="auto">
            <a:xfrm>
              <a:off x="4179475" y="6289172"/>
              <a:ext cx="1058862"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15" name="Shape 168"/>
            <p:cNvSpPr>
              <a:spLocks noChangeArrowheads="1"/>
            </p:cNvSpPr>
            <p:nvPr/>
          </p:nvSpPr>
          <p:spPr bwMode="auto">
            <a:xfrm>
              <a:off x="5238337" y="4392110"/>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16" name="Shape 169"/>
            <p:cNvSpPr>
              <a:spLocks noChangeArrowheads="1"/>
            </p:cNvSpPr>
            <p:nvPr/>
          </p:nvSpPr>
          <p:spPr bwMode="auto">
            <a:xfrm>
              <a:off x="5238337" y="5655760"/>
              <a:ext cx="1057275" cy="1058862"/>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17" name="Shape 170"/>
            <p:cNvCxnSpPr>
              <a:cxnSpLocks noChangeShapeType="1"/>
            </p:cNvCxnSpPr>
            <p:nvPr/>
          </p:nvCxnSpPr>
          <p:spPr bwMode="auto">
            <a:xfrm>
              <a:off x="5238337" y="4287335"/>
              <a:ext cx="153988" cy="258762"/>
            </a:xfrm>
            <a:prstGeom prst="straightConnector1">
              <a:avLst/>
            </a:prstGeom>
            <a:grpFill/>
            <a:ln w="28575">
              <a:solidFill>
                <a:srgbClr val="000000"/>
              </a:solidFill>
              <a:round/>
              <a:headEnd type="none" w="lg" len="lg"/>
              <a:tailEnd type="none" w="lg" len="lg"/>
            </a:ln>
            <a:extLst/>
          </p:spPr>
        </p:cxnSp>
        <p:cxnSp>
          <p:nvCxnSpPr>
            <p:cNvPr id="18" name="Shape 171"/>
            <p:cNvCxnSpPr>
              <a:cxnSpLocks noChangeShapeType="1"/>
            </p:cNvCxnSpPr>
            <p:nvPr/>
          </p:nvCxnSpPr>
          <p:spPr bwMode="auto">
            <a:xfrm rot="10800000" flipH="1">
              <a:off x="5238337" y="5293810"/>
              <a:ext cx="153988" cy="258762"/>
            </a:xfrm>
            <a:prstGeom prst="straightConnector1">
              <a:avLst/>
            </a:prstGeom>
            <a:grpFill/>
            <a:ln w="28575">
              <a:solidFill>
                <a:srgbClr val="000000"/>
              </a:solidFill>
              <a:round/>
              <a:headEnd type="none" w="lg" len="lg"/>
              <a:tailEnd type="none" w="lg" len="lg"/>
            </a:ln>
            <a:extLst/>
          </p:spPr>
        </p:cxnSp>
        <p:cxnSp>
          <p:nvCxnSpPr>
            <p:cNvPr id="19" name="Shape 172"/>
            <p:cNvCxnSpPr>
              <a:cxnSpLocks noChangeShapeType="1"/>
            </p:cNvCxnSpPr>
            <p:nvPr/>
          </p:nvCxnSpPr>
          <p:spPr bwMode="auto">
            <a:xfrm>
              <a:off x="5238337" y="5552572"/>
              <a:ext cx="153988" cy="258763"/>
            </a:xfrm>
            <a:prstGeom prst="straightConnector1">
              <a:avLst/>
            </a:prstGeom>
            <a:grpFill/>
            <a:ln w="28575">
              <a:solidFill>
                <a:srgbClr val="000000"/>
              </a:solidFill>
              <a:round/>
              <a:headEnd type="none" w="lg" len="lg"/>
              <a:tailEnd type="none" w="lg" len="lg"/>
            </a:ln>
            <a:extLst/>
          </p:spPr>
        </p:cxnSp>
        <p:cxnSp>
          <p:nvCxnSpPr>
            <p:cNvPr id="20" name="Shape 173"/>
            <p:cNvCxnSpPr>
              <a:cxnSpLocks noChangeShapeType="1"/>
            </p:cNvCxnSpPr>
            <p:nvPr/>
          </p:nvCxnSpPr>
          <p:spPr bwMode="auto">
            <a:xfrm rot="10800000" flipH="1">
              <a:off x="5238337" y="6559047"/>
              <a:ext cx="153988" cy="258763"/>
            </a:xfrm>
            <a:prstGeom prst="straightConnector1">
              <a:avLst/>
            </a:prstGeom>
            <a:grpFill/>
            <a:ln w="28575">
              <a:solidFill>
                <a:srgbClr val="000000"/>
              </a:solidFill>
              <a:round/>
              <a:headEnd type="none" w="lg" len="lg"/>
              <a:tailEnd type="none" w="lg" len="lg"/>
            </a:ln>
            <a:extLst/>
          </p:spPr>
        </p:cxnSp>
        <p:sp>
          <p:nvSpPr>
            <p:cNvPr id="21" name="Shape 174"/>
            <p:cNvSpPr>
              <a:spLocks noChangeArrowheads="1"/>
            </p:cNvSpPr>
            <p:nvPr/>
          </p:nvSpPr>
          <p:spPr bwMode="auto">
            <a:xfrm>
              <a:off x="6348000" y="3758697"/>
              <a:ext cx="1057275" cy="1058863"/>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2" name="Shape 175"/>
            <p:cNvSpPr>
              <a:spLocks noChangeArrowheads="1"/>
            </p:cNvSpPr>
            <p:nvPr/>
          </p:nvSpPr>
          <p:spPr bwMode="auto">
            <a:xfrm>
              <a:off x="6348000" y="5023935"/>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3" name="Shape 176"/>
            <p:cNvSpPr>
              <a:spLocks noChangeArrowheads="1"/>
            </p:cNvSpPr>
            <p:nvPr/>
          </p:nvSpPr>
          <p:spPr bwMode="auto">
            <a:xfrm>
              <a:off x="6348000" y="6289172"/>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4" name="Shape 177"/>
            <p:cNvSpPr>
              <a:spLocks noChangeArrowheads="1"/>
            </p:cNvSpPr>
            <p:nvPr/>
          </p:nvSpPr>
          <p:spPr bwMode="auto">
            <a:xfrm>
              <a:off x="7405275" y="4392110"/>
              <a:ext cx="1058862"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5" name="Shape 178"/>
            <p:cNvSpPr>
              <a:spLocks noChangeArrowheads="1"/>
            </p:cNvSpPr>
            <p:nvPr/>
          </p:nvSpPr>
          <p:spPr bwMode="auto">
            <a:xfrm>
              <a:off x="7405275" y="5655760"/>
              <a:ext cx="1058862" cy="1058862"/>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26" name="Shape 179"/>
            <p:cNvCxnSpPr>
              <a:cxnSpLocks noChangeShapeType="1"/>
            </p:cNvCxnSpPr>
            <p:nvPr/>
          </p:nvCxnSpPr>
          <p:spPr bwMode="auto">
            <a:xfrm>
              <a:off x="7405275" y="4287335"/>
              <a:ext cx="155575" cy="258762"/>
            </a:xfrm>
            <a:prstGeom prst="straightConnector1">
              <a:avLst/>
            </a:prstGeom>
            <a:grpFill/>
            <a:ln w="28575">
              <a:solidFill>
                <a:srgbClr val="000000"/>
              </a:solidFill>
              <a:round/>
              <a:headEnd type="none" w="lg" len="lg"/>
              <a:tailEnd type="none" w="lg" len="lg"/>
            </a:ln>
            <a:extLst/>
          </p:spPr>
        </p:cxnSp>
        <p:cxnSp>
          <p:nvCxnSpPr>
            <p:cNvPr id="27" name="Shape 180"/>
            <p:cNvCxnSpPr>
              <a:cxnSpLocks noChangeShapeType="1"/>
            </p:cNvCxnSpPr>
            <p:nvPr/>
          </p:nvCxnSpPr>
          <p:spPr bwMode="auto">
            <a:xfrm rot="10800000" flipH="1">
              <a:off x="7405275" y="5293810"/>
              <a:ext cx="155575" cy="258762"/>
            </a:xfrm>
            <a:prstGeom prst="straightConnector1">
              <a:avLst/>
            </a:prstGeom>
            <a:grpFill/>
            <a:ln w="28575">
              <a:solidFill>
                <a:srgbClr val="000000"/>
              </a:solidFill>
              <a:round/>
              <a:headEnd type="none" w="lg" len="lg"/>
              <a:tailEnd type="none" w="lg" len="lg"/>
            </a:ln>
            <a:extLst/>
          </p:spPr>
        </p:cxnSp>
        <p:cxnSp>
          <p:nvCxnSpPr>
            <p:cNvPr id="28" name="Shape 181"/>
            <p:cNvCxnSpPr>
              <a:cxnSpLocks noChangeShapeType="1"/>
            </p:cNvCxnSpPr>
            <p:nvPr/>
          </p:nvCxnSpPr>
          <p:spPr bwMode="auto">
            <a:xfrm>
              <a:off x="7405275" y="5552572"/>
              <a:ext cx="155575" cy="258763"/>
            </a:xfrm>
            <a:prstGeom prst="straightConnector1">
              <a:avLst/>
            </a:prstGeom>
            <a:grpFill/>
            <a:ln w="28575">
              <a:solidFill>
                <a:srgbClr val="000000"/>
              </a:solidFill>
              <a:round/>
              <a:headEnd type="none" w="lg" len="lg"/>
              <a:tailEnd type="none" w="lg" len="lg"/>
            </a:ln>
            <a:extLst/>
          </p:spPr>
        </p:cxnSp>
        <p:cxnSp>
          <p:nvCxnSpPr>
            <p:cNvPr id="29" name="Shape 182"/>
            <p:cNvCxnSpPr>
              <a:cxnSpLocks noChangeShapeType="1"/>
            </p:cNvCxnSpPr>
            <p:nvPr/>
          </p:nvCxnSpPr>
          <p:spPr bwMode="auto">
            <a:xfrm rot="10800000" flipH="1">
              <a:off x="7405275" y="6559047"/>
              <a:ext cx="155575" cy="258763"/>
            </a:xfrm>
            <a:prstGeom prst="straightConnector1">
              <a:avLst/>
            </a:prstGeom>
            <a:grpFill/>
            <a:ln w="28575">
              <a:solidFill>
                <a:srgbClr val="000000"/>
              </a:solidFill>
              <a:round/>
              <a:headEnd type="none" w="lg" len="lg"/>
              <a:tailEnd type="none" w="lg" len="lg"/>
            </a:ln>
            <a:extLst/>
          </p:spPr>
        </p:cxnSp>
        <p:cxnSp>
          <p:nvCxnSpPr>
            <p:cNvPr id="30" name="Shape 183"/>
            <p:cNvCxnSpPr>
              <a:cxnSpLocks noChangeShapeType="1"/>
            </p:cNvCxnSpPr>
            <p:nvPr/>
          </p:nvCxnSpPr>
          <p:spPr bwMode="auto">
            <a:xfrm rot="10800000" flipH="1">
              <a:off x="6295612" y="4661985"/>
              <a:ext cx="206375" cy="258762"/>
            </a:xfrm>
            <a:prstGeom prst="straightConnector1">
              <a:avLst/>
            </a:prstGeom>
            <a:grpFill/>
            <a:ln w="28575">
              <a:solidFill>
                <a:srgbClr val="000000"/>
              </a:solidFill>
              <a:round/>
              <a:headEnd type="none" w="lg" len="lg"/>
              <a:tailEnd type="none" w="lg" len="lg"/>
            </a:ln>
            <a:extLst/>
          </p:spPr>
        </p:cxnSp>
        <p:cxnSp>
          <p:nvCxnSpPr>
            <p:cNvPr id="31" name="Shape 184"/>
            <p:cNvCxnSpPr>
              <a:cxnSpLocks noChangeShapeType="1"/>
            </p:cNvCxnSpPr>
            <p:nvPr/>
          </p:nvCxnSpPr>
          <p:spPr bwMode="auto">
            <a:xfrm rot="10800000">
              <a:off x="6295612" y="4920747"/>
              <a:ext cx="228600" cy="227013"/>
            </a:xfrm>
            <a:prstGeom prst="straightConnector1">
              <a:avLst/>
            </a:prstGeom>
            <a:grpFill/>
            <a:ln w="28575">
              <a:solidFill>
                <a:srgbClr val="000000"/>
              </a:solidFill>
              <a:round/>
              <a:headEnd type="none" w="lg" len="lg"/>
              <a:tailEnd type="none" w="lg" len="lg"/>
            </a:ln>
            <a:extLst/>
          </p:spPr>
        </p:cxnSp>
        <p:cxnSp>
          <p:nvCxnSpPr>
            <p:cNvPr id="32" name="Shape 185"/>
            <p:cNvCxnSpPr>
              <a:cxnSpLocks noChangeShapeType="1"/>
            </p:cNvCxnSpPr>
            <p:nvPr/>
          </p:nvCxnSpPr>
          <p:spPr bwMode="auto">
            <a:xfrm rot="10800000" flipH="1">
              <a:off x="6295612" y="5941510"/>
              <a:ext cx="206375" cy="258762"/>
            </a:xfrm>
            <a:prstGeom prst="straightConnector1">
              <a:avLst/>
            </a:prstGeom>
            <a:grpFill/>
            <a:ln w="28575">
              <a:solidFill>
                <a:srgbClr val="000000"/>
              </a:solidFill>
              <a:round/>
              <a:headEnd type="none" w="lg" len="lg"/>
              <a:tailEnd type="none" w="lg" len="lg"/>
            </a:ln>
            <a:extLst/>
          </p:spPr>
        </p:cxnSp>
        <p:cxnSp>
          <p:nvCxnSpPr>
            <p:cNvPr id="33" name="Shape 186"/>
            <p:cNvCxnSpPr>
              <a:cxnSpLocks noChangeShapeType="1"/>
            </p:cNvCxnSpPr>
            <p:nvPr/>
          </p:nvCxnSpPr>
          <p:spPr bwMode="auto">
            <a:xfrm rot="10800000">
              <a:off x="6295612" y="6200272"/>
              <a:ext cx="228600" cy="228600"/>
            </a:xfrm>
            <a:prstGeom prst="straightConnector1">
              <a:avLst/>
            </a:prstGeom>
            <a:grpFill/>
            <a:ln w="28575">
              <a:solidFill>
                <a:srgbClr val="000000"/>
              </a:solidFill>
              <a:round/>
              <a:headEnd type="none" w="lg" len="lg"/>
              <a:tailEnd type="none" w="lg" len="lg"/>
            </a:ln>
            <a:extLst/>
          </p:spPr>
        </p:cxnSp>
        <p:sp>
          <p:nvSpPr>
            <p:cNvPr id="34" name="Shape 187"/>
            <p:cNvSpPr>
              <a:spLocks noChangeArrowheads="1"/>
            </p:cNvSpPr>
            <p:nvPr/>
          </p:nvSpPr>
          <p:spPr bwMode="auto">
            <a:xfrm>
              <a:off x="8980075" y="4392110"/>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5" name="Shape 188"/>
            <p:cNvSpPr>
              <a:spLocks noChangeArrowheads="1"/>
            </p:cNvSpPr>
            <p:nvPr/>
          </p:nvSpPr>
          <p:spPr bwMode="auto">
            <a:xfrm>
              <a:off x="8980075" y="5655760"/>
              <a:ext cx="1057275" cy="1058862"/>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6" name="Shape 189"/>
            <p:cNvSpPr>
              <a:spLocks noChangeArrowheads="1"/>
            </p:cNvSpPr>
            <p:nvPr/>
          </p:nvSpPr>
          <p:spPr bwMode="auto">
            <a:xfrm>
              <a:off x="8980075" y="6920997"/>
              <a:ext cx="1057275" cy="1058863"/>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7" name="Shape 190"/>
            <p:cNvSpPr>
              <a:spLocks noChangeArrowheads="1"/>
            </p:cNvSpPr>
            <p:nvPr/>
          </p:nvSpPr>
          <p:spPr bwMode="auto">
            <a:xfrm>
              <a:off x="8980075" y="3126872"/>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38" name="Shape 191"/>
            <p:cNvCxnSpPr>
              <a:cxnSpLocks noChangeShapeType="1"/>
            </p:cNvCxnSpPr>
            <p:nvPr/>
          </p:nvCxnSpPr>
          <p:spPr bwMode="auto">
            <a:xfrm>
              <a:off x="8464137" y="4920747"/>
              <a:ext cx="515938" cy="0"/>
            </a:xfrm>
            <a:prstGeom prst="straightConnector1">
              <a:avLst/>
            </a:prstGeom>
            <a:grpFill/>
            <a:ln w="28575">
              <a:solidFill>
                <a:srgbClr val="000000"/>
              </a:solidFill>
              <a:round/>
              <a:headEnd type="none" w="lg" len="lg"/>
              <a:tailEnd type="none" w="lg" len="lg"/>
            </a:ln>
            <a:extLst/>
          </p:spPr>
        </p:cxnSp>
        <p:cxnSp>
          <p:nvCxnSpPr>
            <p:cNvPr id="39" name="Shape 192"/>
            <p:cNvCxnSpPr>
              <a:cxnSpLocks noChangeShapeType="1"/>
            </p:cNvCxnSpPr>
            <p:nvPr/>
          </p:nvCxnSpPr>
          <p:spPr bwMode="auto">
            <a:xfrm>
              <a:off x="8464137" y="4920747"/>
              <a:ext cx="669925" cy="890588"/>
            </a:xfrm>
            <a:prstGeom prst="straightConnector1">
              <a:avLst/>
            </a:prstGeom>
            <a:grpFill/>
            <a:ln w="28575">
              <a:solidFill>
                <a:srgbClr val="000000"/>
              </a:solidFill>
              <a:round/>
              <a:headEnd type="none" w="lg" len="lg"/>
              <a:tailEnd type="none" w="lg" len="lg"/>
            </a:ln>
            <a:extLst/>
          </p:spPr>
        </p:cxnSp>
        <p:cxnSp>
          <p:nvCxnSpPr>
            <p:cNvPr id="40" name="Shape 193"/>
            <p:cNvCxnSpPr>
              <a:cxnSpLocks noChangeShapeType="1"/>
            </p:cNvCxnSpPr>
            <p:nvPr/>
          </p:nvCxnSpPr>
          <p:spPr bwMode="auto">
            <a:xfrm rot="10800000" flipH="1">
              <a:off x="8464137" y="4030160"/>
              <a:ext cx="669925" cy="890587"/>
            </a:xfrm>
            <a:prstGeom prst="straightConnector1">
              <a:avLst/>
            </a:prstGeom>
            <a:grpFill/>
            <a:ln w="28575">
              <a:solidFill>
                <a:srgbClr val="000000"/>
              </a:solidFill>
              <a:round/>
              <a:headEnd type="none" w="lg" len="lg"/>
              <a:tailEnd type="none" w="lg" len="lg"/>
            </a:ln>
            <a:extLst/>
          </p:spPr>
        </p:cxnSp>
        <p:cxnSp>
          <p:nvCxnSpPr>
            <p:cNvPr id="41" name="Shape 194"/>
            <p:cNvCxnSpPr>
              <a:cxnSpLocks noChangeShapeType="1"/>
            </p:cNvCxnSpPr>
            <p:nvPr/>
          </p:nvCxnSpPr>
          <p:spPr bwMode="auto">
            <a:xfrm>
              <a:off x="8464137" y="4920747"/>
              <a:ext cx="669925" cy="2155825"/>
            </a:xfrm>
            <a:prstGeom prst="straightConnector1">
              <a:avLst/>
            </a:prstGeom>
            <a:grpFill/>
            <a:ln w="28575">
              <a:solidFill>
                <a:srgbClr val="000000"/>
              </a:solidFill>
              <a:round/>
              <a:headEnd type="none" w="lg" len="lg"/>
              <a:tailEnd type="none" w="lg" len="lg"/>
            </a:ln>
            <a:extLst/>
          </p:spPr>
        </p:cxnSp>
        <p:cxnSp>
          <p:nvCxnSpPr>
            <p:cNvPr id="42" name="Shape 195"/>
            <p:cNvCxnSpPr>
              <a:cxnSpLocks noChangeShapeType="1"/>
            </p:cNvCxnSpPr>
            <p:nvPr/>
          </p:nvCxnSpPr>
          <p:spPr bwMode="auto">
            <a:xfrm>
              <a:off x="8464137" y="6185985"/>
              <a:ext cx="515938" cy="0"/>
            </a:xfrm>
            <a:prstGeom prst="straightConnector1">
              <a:avLst/>
            </a:prstGeom>
            <a:grpFill/>
            <a:ln w="28575">
              <a:solidFill>
                <a:srgbClr val="000000"/>
              </a:solidFill>
              <a:round/>
              <a:headEnd type="none" w="lg" len="lg"/>
              <a:tailEnd type="none" w="lg" len="lg"/>
            </a:ln>
            <a:extLst/>
          </p:spPr>
        </p:cxnSp>
        <p:cxnSp>
          <p:nvCxnSpPr>
            <p:cNvPr id="43" name="Shape 196"/>
            <p:cNvCxnSpPr>
              <a:cxnSpLocks noChangeShapeType="1"/>
            </p:cNvCxnSpPr>
            <p:nvPr/>
          </p:nvCxnSpPr>
          <p:spPr bwMode="auto">
            <a:xfrm rot="10800000" flipH="1">
              <a:off x="8464137" y="5293810"/>
              <a:ext cx="669925" cy="892175"/>
            </a:xfrm>
            <a:prstGeom prst="straightConnector1">
              <a:avLst/>
            </a:prstGeom>
            <a:grpFill/>
            <a:ln w="28575">
              <a:solidFill>
                <a:srgbClr val="000000"/>
              </a:solidFill>
              <a:round/>
              <a:headEnd type="none" w="lg" len="lg"/>
              <a:tailEnd type="none" w="lg" len="lg"/>
            </a:ln>
            <a:extLst/>
          </p:spPr>
        </p:cxnSp>
        <p:cxnSp>
          <p:nvCxnSpPr>
            <p:cNvPr id="44" name="Shape 197"/>
            <p:cNvCxnSpPr>
              <a:cxnSpLocks noChangeShapeType="1"/>
            </p:cNvCxnSpPr>
            <p:nvPr/>
          </p:nvCxnSpPr>
          <p:spPr bwMode="auto">
            <a:xfrm rot="10800000" flipH="1">
              <a:off x="8464137" y="4030160"/>
              <a:ext cx="669925" cy="2155825"/>
            </a:xfrm>
            <a:prstGeom prst="straightConnector1">
              <a:avLst/>
            </a:prstGeom>
            <a:grpFill/>
            <a:ln w="28575">
              <a:solidFill>
                <a:srgbClr val="000000"/>
              </a:solidFill>
              <a:round/>
              <a:headEnd type="none" w="lg" len="lg"/>
              <a:tailEnd type="none" w="lg" len="lg"/>
            </a:ln>
            <a:extLst/>
          </p:spPr>
        </p:cxnSp>
        <p:cxnSp>
          <p:nvCxnSpPr>
            <p:cNvPr id="45" name="Shape 198"/>
            <p:cNvCxnSpPr>
              <a:cxnSpLocks noChangeShapeType="1"/>
            </p:cNvCxnSpPr>
            <p:nvPr/>
          </p:nvCxnSpPr>
          <p:spPr bwMode="auto">
            <a:xfrm>
              <a:off x="8464137" y="6185985"/>
              <a:ext cx="669925" cy="890587"/>
            </a:xfrm>
            <a:prstGeom prst="straightConnector1">
              <a:avLst/>
            </a:prstGeom>
            <a:grpFill/>
            <a:ln w="28575">
              <a:solidFill>
                <a:srgbClr val="000000"/>
              </a:solidFill>
              <a:round/>
              <a:headEnd type="none" w="lg" len="lg"/>
              <a:tailEnd type="none" w="lg" len="lg"/>
            </a:ln>
            <a:extLst/>
          </p:spPr>
        </p:cxnSp>
      </p:grpSp>
      <p:pic>
        <p:nvPicPr>
          <p:cNvPr id="47" name="Picture 46"/>
          <p:cNvPicPr>
            <a:picLocks noChangeAspect="1"/>
          </p:cNvPicPr>
          <p:nvPr/>
        </p:nvPicPr>
        <p:blipFill>
          <a:blip r:embed="rId6"/>
          <a:stretch>
            <a:fillRect/>
          </a:stretch>
        </p:blipFill>
        <p:spPr>
          <a:xfrm>
            <a:off x="11143750" y="6160928"/>
            <a:ext cx="3575637" cy="2072657"/>
          </a:xfrm>
          <a:prstGeom prst="rect">
            <a:avLst/>
          </a:prstGeom>
        </p:spPr>
      </p:pic>
    </p:spTree>
    <p:extLst>
      <p:ext uri="{BB962C8B-B14F-4D97-AF65-F5344CB8AC3E}">
        <p14:creationId xmlns:p14="http://schemas.microsoft.com/office/powerpoint/2010/main" val="1992852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p:cNvSpPr txBox="1">
            <a:spLocks/>
          </p:cNvSpPr>
          <p:nvPr/>
        </p:nvSpPr>
        <p:spPr>
          <a:xfrm>
            <a:off x="818147" y="5498181"/>
            <a:ext cx="13093116" cy="1371600"/>
          </a:xfrm>
          <a:prstGeom prst="rect">
            <a:avLst/>
          </a:prstGeom>
        </p:spPr>
        <p:txBody>
          <a:bodyPr vert="horz" lIns="91440" tIns="45720" rIns="91440" bIns="45720" rtlCol="0" anchor="b">
            <a:noAutofit/>
          </a:bodyPr>
          <a:lstStyle>
            <a:lvl1pPr algn="ctr" defTabSz="1097280" rtl="0" eaLnBrk="1" latinLnBrk="0" hangingPunct="1">
              <a:lnSpc>
                <a:spcPct val="90000"/>
              </a:lnSpc>
              <a:spcBef>
                <a:spcPct val="0"/>
              </a:spcBef>
              <a:buNone/>
              <a:defRPr sz="7200" b="1" i="0" kern="1200">
                <a:solidFill>
                  <a:schemeClr val="tx1"/>
                </a:solidFill>
                <a:latin typeface="Avenir Next Condensed Demi Bold" charset="0"/>
                <a:ea typeface="+mj-ea"/>
                <a:cs typeface="+mj-cs"/>
              </a:defRPr>
            </a:lvl1pPr>
          </a:lstStyle>
          <a:p>
            <a:pPr algn="l" fontAlgn="auto">
              <a:spcAft>
                <a:spcPts val="0"/>
              </a:spcAft>
              <a:defRPr/>
            </a:pPr>
            <a:r>
              <a:rPr lang="en-US" sz="7000" dirty="0" smtClean="0">
                <a:solidFill>
                  <a:srgbClr val="C988BB"/>
                </a:solidFill>
                <a:ea typeface="Avenir Next Condensed Demi Bold" charset="0"/>
                <a:cs typeface="Avenir Next Condensed Demi Bold" charset="0"/>
              </a:rPr>
              <a:t>Experimental Setup</a:t>
            </a:r>
            <a:endParaRPr lang="en-US" sz="7000" dirty="0">
              <a:solidFill>
                <a:srgbClr val="C988BB"/>
              </a:solidFill>
              <a:ea typeface="Avenir Next Condensed Demi Bold" charset="0"/>
              <a:cs typeface="Avenir Next Condensed Demi Bold" charset="0"/>
            </a:endParaRPr>
          </a:p>
        </p:txBody>
      </p:sp>
    </p:spTree>
    <p:extLst>
      <p:ext uri="{BB962C8B-B14F-4D97-AF65-F5344CB8AC3E}">
        <p14:creationId xmlns:p14="http://schemas.microsoft.com/office/powerpoint/2010/main" val="153503274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02" name="Picture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5341" y="2237291"/>
            <a:ext cx="3786188" cy="298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Content Placeholder 2"/>
          <p:cNvSpPr txBox="1">
            <a:spLocks/>
          </p:cNvSpPr>
          <p:nvPr/>
        </p:nvSpPr>
        <p:spPr bwMode="auto">
          <a:xfrm>
            <a:off x="1460166" y="5488491"/>
            <a:ext cx="2603500"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kern="0" dirty="0" smtClean="0">
                <a:solidFill>
                  <a:srgbClr val="C988BB"/>
                </a:solidFill>
                <a:latin typeface="Myriad Pro Bold Condensed" charset="0"/>
                <a:ea typeface="Myriad Pro Bold Condensed" charset="0"/>
                <a:cs typeface="Myriad Pro Bold Condensed" charset="0"/>
              </a:rPr>
              <a:t>CIFAR10</a:t>
            </a:r>
            <a:endParaRPr lang="en-US" kern="0" dirty="0">
              <a:solidFill>
                <a:srgbClr val="C988BB"/>
              </a:solidFill>
              <a:latin typeface="Myriad Pro Bold Condensed" charset="0"/>
              <a:ea typeface="Myriad Pro Bold Condensed" charset="0"/>
              <a:cs typeface="Myriad Pro Bold Condensed" charset="0"/>
            </a:endParaRPr>
          </a:p>
        </p:txBody>
      </p:sp>
      <p:sp>
        <p:nvSpPr>
          <p:cNvPr id="153604" name="TextBox 14"/>
          <p:cNvSpPr txBox="1">
            <a:spLocks noChangeArrowheads="1"/>
          </p:cNvSpPr>
          <p:nvPr/>
        </p:nvSpPr>
        <p:spPr bwMode="auto">
          <a:xfrm>
            <a:off x="1145841" y="6093328"/>
            <a:ext cx="3971857"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a:latin typeface="Avenir Next Condensed Demi Bold" charset="0"/>
                <a:ea typeface="Avenir Next Condensed Demi Bold" charset="0"/>
                <a:cs typeface="Avenir Next Condensed Demi Bold" charset="0"/>
              </a:rPr>
              <a:t>60,000 Training Images</a:t>
            </a:r>
          </a:p>
        </p:txBody>
      </p:sp>
      <p:pic>
        <p:nvPicPr>
          <p:cNvPr id="153605" name="Picture 1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264316" y="2289678"/>
            <a:ext cx="4392613" cy="293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Content Placeholder 2"/>
          <p:cNvSpPr txBox="1">
            <a:spLocks/>
          </p:cNvSpPr>
          <p:nvPr/>
        </p:nvSpPr>
        <p:spPr bwMode="auto">
          <a:xfrm>
            <a:off x="10004091" y="5488491"/>
            <a:ext cx="2603500"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kern="0" dirty="0" smtClean="0">
                <a:solidFill>
                  <a:srgbClr val="C988BB"/>
                </a:solidFill>
                <a:latin typeface="Myriad Pro Bold Condensed" charset="0"/>
                <a:ea typeface="Myriad Pro Bold Condensed" charset="0"/>
                <a:cs typeface="Myriad Pro Bold Condensed" charset="0"/>
              </a:rPr>
              <a:t>SVHN</a:t>
            </a:r>
            <a:endParaRPr lang="en-US" kern="0" dirty="0">
              <a:solidFill>
                <a:srgbClr val="C988BB"/>
              </a:solidFill>
              <a:latin typeface="Myriad Pro Bold Condensed" charset="0"/>
              <a:ea typeface="Myriad Pro Bold Condensed" charset="0"/>
              <a:cs typeface="Myriad Pro Bold Condensed" charset="0"/>
            </a:endParaRPr>
          </a:p>
        </p:txBody>
      </p:sp>
      <p:sp>
        <p:nvSpPr>
          <p:cNvPr id="153607" name="TextBox 14"/>
          <p:cNvSpPr txBox="1">
            <a:spLocks noChangeArrowheads="1"/>
          </p:cNvSpPr>
          <p:nvPr/>
        </p:nvSpPr>
        <p:spPr bwMode="auto">
          <a:xfrm>
            <a:off x="9688179" y="6093328"/>
            <a:ext cx="4183453"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a:latin typeface="Avenir Next Condensed Demi Bold" charset="0"/>
                <a:ea typeface="Avenir Next Condensed Demi Bold" charset="0"/>
                <a:cs typeface="Avenir Next Condensed Demi Bold" charset="0"/>
              </a:rPr>
              <a:t>604,388 Training Images</a:t>
            </a:r>
          </a:p>
        </p:txBody>
      </p:sp>
      <p:sp>
        <p:nvSpPr>
          <p:cNvPr id="18" name="Content Placeholder 2"/>
          <p:cNvSpPr txBox="1">
            <a:spLocks/>
          </p:cNvSpPr>
          <p:nvPr/>
        </p:nvSpPr>
        <p:spPr bwMode="auto">
          <a:xfrm>
            <a:off x="5730541" y="5486903"/>
            <a:ext cx="2603500"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kern="0" dirty="0" smtClean="0">
                <a:solidFill>
                  <a:srgbClr val="C988BB"/>
                </a:solidFill>
                <a:latin typeface="Myriad Pro Bold Condensed" charset="0"/>
                <a:ea typeface="Myriad Pro Bold Condensed" charset="0"/>
                <a:cs typeface="Myriad Pro Bold Condensed" charset="0"/>
              </a:rPr>
              <a:t>CIFAR100</a:t>
            </a:r>
            <a:endParaRPr lang="en-US" kern="0" dirty="0">
              <a:solidFill>
                <a:srgbClr val="C988BB"/>
              </a:solidFill>
              <a:latin typeface="Myriad Pro Bold Condensed" charset="0"/>
              <a:ea typeface="Myriad Pro Bold Condensed" charset="0"/>
              <a:cs typeface="Myriad Pro Bold Condensed" charset="0"/>
            </a:endParaRPr>
          </a:p>
        </p:txBody>
      </p:sp>
      <p:sp>
        <p:nvSpPr>
          <p:cNvPr id="153610" name="TextBox 14"/>
          <p:cNvSpPr txBox="1">
            <a:spLocks noChangeArrowheads="1"/>
          </p:cNvSpPr>
          <p:nvPr/>
        </p:nvSpPr>
        <p:spPr bwMode="auto">
          <a:xfrm>
            <a:off x="5416216" y="6091741"/>
            <a:ext cx="3971857"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a:latin typeface="Avenir Next Condensed Demi Bold" charset="0"/>
                <a:ea typeface="Avenir Next Condensed Demi Bold" charset="0"/>
                <a:cs typeface="Avenir Next Condensed Demi Bold" charset="0"/>
              </a:rPr>
              <a:t>60,000 Training Images</a:t>
            </a:r>
          </a:p>
        </p:txBody>
      </p:sp>
      <p:pic>
        <p:nvPicPr>
          <p:cNvPr id="153611" name="Picture 2"/>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406691" y="2237291"/>
            <a:ext cx="3190875" cy="319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Title 1"/>
          <p:cNvSpPr>
            <a:spLocks noGrp="1"/>
          </p:cNvSpPr>
          <p:nvPr>
            <p:ph type="title"/>
          </p:nvPr>
        </p:nvSpPr>
        <p:spPr/>
        <p:txBody>
          <a:bodyPr/>
          <a:lstStyle/>
          <a:p>
            <a:pPr>
              <a:defRPr/>
            </a:pPr>
            <a:r>
              <a:rPr lang="en-US" dirty="0" smtClean="0"/>
              <a:t>Datasets</a:t>
            </a:r>
            <a:endParaRPr lang="en-US" dirty="0"/>
          </a:p>
        </p:txBody>
      </p:sp>
    </p:spTree>
    <p:extLst>
      <p:ext uri="{BB962C8B-B14F-4D97-AF65-F5344CB8AC3E}">
        <p14:creationId xmlns:p14="http://schemas.microsoft.com/office/powerpoint/2010/main" val="178871301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Approaches</a:t>
            </a:r>
            <a:endParaRPr lang="en-US" dirty="0"/>
          </a:p>
        </p:txBody>
      </p:sp>
      <p:sp>
        <p:nvSpPr>
          <p:cNvPr id="11" name="Content Placeholder 2"/>
          <p:cNvSpPr>
            <a:spLocks noGrp="1"/>
          </p:cNvSpPr>
          <p:nvPr>
            <p:ph idx="1"/>
          </p:nvPr>
        </p:nvSpPr>
        <p:spPr>
          <a:xfrm>
            <a:off x="1715670" y="2793415"/>
            <a:ext cx="2603500" cy="960437"/>
          </a:xfrm>
        </p:spPr>
        <p:txBody>
          <a:bodyPr>
            <a:normAutofit/>
          </a:bodyPr>
          <a:lstStyle/>
          <a:p>
            <a:pPr marL="0" indent="0">
              <a:buFontTx/>
              <a:buNone/>
              <a:defRPr/>
            </a:pPr>
            <a:r>
              <a:rPr lang="en-US" sz="4500" b="1" dirty="0" smtClean="0">
                <a:solidFill>
                  <a:schemeClr val="accent1"/>
                </a:solidFill>
                <a:latin typeface="Avenir Next Condensed Bold" charset="0"/>
                <a:ea typeface="Avenir Next Condensed Bold" charset="0"/>
                <a:cs typeface="Avenir Next Condensed Bold" charset="0"/>
              </a:rPr>
              <a:t>Baseline</a:t>
            </a:r>
            <a:endParaRPr lang="en-US" sz="4500" b="1" dirty="0">
              <a:solidFill>
                <a:schemeClr val="accent1"/>
              </a:solidFill>
              <a:latin typeface="Avenir Next Condensed Bold" charset="0"/>
              <a:ea typeface="Avenir Next Condensed Bold" charset="0"/>
              <a:cs typeface="Avenir Next Condensed Bold" charset="0"/>
            </a:endParaRPr>
          </a:p>
        </p:txBody>
      </p:sp>
      <p:sp>
        <p:nvSpPr>
          <p:cNvPr id="37895" name="TextBox 9"/>
          <p:cNvSpPr txBox="1">
            <a:spLocks noChangeArrowheads="1"/>
          </p:cNvSpPr>
          <p:nvPr/>
        </p:nvSpPr>
        <p:spPr bwMode="auto">
          <a:xfrm>
            <a:off x="2969294" y="5614736"/>
            <a:ext cx="184150"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endParaRPr lang="x-none" altLang="x-none" dirty="0">
              <a:latin typeface="Avenir Next Condensed Demi Bold" charset="0"/>
            </a:endParaRPr>
          </a:p>
        </p:txBody>
      </p:sp>
      <p:sp>
        <p:nvSpPr>
          <p:cNvPr id="14" name="Content Placeholder 2"/>
          <p:cNvSpPr txBox="1">
            <a:spLocks/>
          </p:cNvSpPr>
          <p:nvPr/>
        </p:nvSpPr>
        <p:spPr bwMode="auto">
          <a:xfrm>
            <a:off x="1552038" y="4213641"/>
            <a:ext cx="4492625"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00B0F0"/>
                </a:solidFill>
                <a:latin typeface="Avenir Next Condensed Bold" charset="0"/>
                <a:ea typeface="Avenir Next Condensed Bold" charset="0"/>
                <a:cs typeface="Avenir Next Condensed Bold" charset="0"/>
              </a:rPr>
              <a:t>Katharopoulos18</a:t>
            </a:r>
            <a:endParaRPr lang="en-US" sz="4500" kern="0" dirty="0">
              <a:solidFill>
                <a:srgbClr val="00B0F0"/>
              </a:solidFill>
              <a:latin typeface="Avenir Next Condensed Bold" charset="0"/>
              <a:ea typeface="Avenir Next Condensed Bold" charset="0"/>
              <a:cs typeface="Avenir Next Condensed Bold" charset="0"/>
            </a:endParaRPr>
          </a:p>
        </p:txBody>
      </p:sp>
      <p:sp>
        <p:nvSpPr>
          <p:cNvPr id="15" name="Content Placeholder 2"/>
          <p:cNvSpPr txBox="1">
            <a:spLocks/>
          </p:cNvSpPr>
          <p:nvPr/>
        </p:nvSpPr>
        <p:spPr bwMode="auto">
          <a:xfrm>
            <a:off x="1715670" y="5652998"/>
            <a:ext cx="5824746"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buFontTx/>
              <a:buNone/>
              <a:defRPr/>
            </a:pPr>
            <a:r>
              <a:rPr lang="en-US" sz="4500" kern="0" dirty="0" smtClean="0">
                <a:solidFill>
                  <a:srgbClr val="C988BB"/>
                </a:solidFill>
                <a:latin typeface="Avenir Next Condensed Bold" charset="0"/>
                <a:ea typeface="Avenir Next Condensed Bold" charset="0"/>
                <a:cs typeface="Avenir Next Condensed Bold" charset="0"/>
              </a:rPr>
              <a:t>Selective-</a:t>
            </a:r>
            <a:r>
              <a:rPr lang="en-US" sz="4500" kern="0" dirty="0" err="1" smtClean="0">
                <a:solidFill>
                  <a:srgbClr val="C988BB"/>
                </a:solidFill>
                <a:latin typeface="Avenir Next Condensed Bold" charset="0"/>
                <a:ea typeface="Avenir Next Condensed Bold" charset="0"/>
                <a:cs typeface="Avenir Next Condensed Bold" charset="0"/>
              </a:rPr>
              <a:t>Backprop</a:t>
            </a:r>
            <a:r>
              <a:rPr lang="en-US" sz="4500" kern="0" dirty="0" smtClean="0">
                <a:solidFill>
                  <a:srgbClr val="C988BB"/>
                </a:solidFill>
                <a:latin typeface="Avenir Next Condensed Bold" charset="0"/>
                <a:ea typeface="Avenir Next Condensed Bold" charset="0"/>
                <a:cs typeface="Avenir Next Condensed Bold" charset="0"/>
              </a:rPr>
              <a:t> (Us)</a:t>
            </a:r>
            <a:endParaRPr lang="en-US" sz="4500" kern="0" dirty="0">
              <a:solidFill>
                <a:srgbClr val="C988BB"/>
              </a:solidFill>
              <a:latin typeface="Avenir Next Condensed Bold" charset="0"/>
              <a:ea typeface="Avenir Next Condensed Bold" charset="0"/>
              <a:cs typeface="Avenir Next Condensed Bold" charset="0"/>
            </a:endParaRPr>
          </a:p>
        </p:txBody>
      </p:sp>
      <p:sp>
        <p:nvSpPr>
          <p:cNvPr id="13" name="TextBox 12"/>
          <p:cNvSpPr txBox="1">
            <a:spLocks noChangeArrowheads="1"/>
          </p:cNvSpPr>
          <p:nvPr/>
        </p:nvSpPr>
        <p:spPr bwMode="auto">
          <a:xfrm>
            <a:off x="1715670" y="3434639"/>
            <a:ext cx="2002471"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smtClean="0">
                <a:latin typeface="Avenir Next Condensed Demi Bold" charset="0"/>
                <a:ea typeface="Avenir Next Condensed Demi Bold" charset="0"/>
                <a:cs typeface="Avenir Next Condensed Demi Bold" charset="0"/>
              </a:rPr>
              <a:t>No filtering</a:t>
            </a:r>
            <a:endParaRPr lang="en-US" altLang="x-none" sz="3300" dirty="0">
              <a:latin typeface="Avenir Next Condensed Demi Bold" charset="0"/>
              <a:ea typeface="Avenir Next Condensed Demi Bold" charset="0"/>
              <a:cs typeface="Avenir Next Condensed Demi Bold" charset="0"/>
            </a:endParaRPr>
          </a:p>
        </p:txBody>
      </p:sp>
      <p:sp>
        <p:nvSpPr>
          <p:cNvPr id="16" name="TextBox 15"/>
          <p:cNvSpPr txBox="1">
            <a:spLocks noChangeArrowheads="1"/>
          </p:cNvSpPr>
          <p:nvPr/>
        </p:nvSpPr>
        <p:spPr bwMode="auto">
          <a:xfrm>
            <a:off x="1715670" y="4873996"/>
            <a:ext cx="2732479"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smtClean="0">
                <a:latin typeface="Avenir Next Condensed Demi Bold" charset="0"/>
                <a:ea typeface="Avenir Next Condensed Demi Bold" charset="0"/>
                <a:cs typeface="Avenir Next Condensed Demi Bold" charset="0"/>
              </a:rPr>
              <a:t>Static selectivity</a:t>
            </a:r>
            <a:endParaRPr lang="en-US" altLang="x-none" sz="3300" dirty="0">
              <a:latin typeface="Avenir Next Condensed Demi Bold" charset="0"/>
              <a:ea typeface="Avenir Next Condensed Demi Bold" charset="0"/>
              <a:cs typeface="Avenir Next Condensed Demi Bold" charset="0"/>
            </a:endParaRPr>
          </a:p>
        </p:txBody>
      </p:sp>
    </p:spTree>
    <p:extLst>
      <p:ext uri="{BB962C8B-B14F-4D97-AF65-F5344CB8AC3E}">
        <p14:creationId xmlns:p14="http://schemas.microsoft.com/office/powerpoint/2010/main" val="182402915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5409" name="Picture 4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8663" y="3422650"/>
            <a:ext cx="2082800" cy="1671638"/>
          </a:xfrm>
          <a:prstGeom prst="rect">
            <a:avLst/>
          </a:prstGeom>
          <a:solidFill>
            <a:schemeClr val="bg1"/>
          </a:solidFill>
          <a:ln>
            <a:noFill/>
          </a:ln>
        </p:spPr>
      </p:pic>
      <p:pic>
        <p:nvPicPr>
          <p:cNvPr id="145410"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017000" y="3422650"/>
            <a:ext cx="2082800" cy="1671638"/>
          </a:xfrm>
          <a:prstGeom prst="rect">
            <a:avLst/>
          </a:prstGeom>
          <a:solidFill>
            <a:schemeClr val="bg1"/>
          </a:solidFill>
          <a:ln>
            <a:noFill/>
          </a:ln>
        </p:spPr>
      </p:pic>
      <p:pic>
        <p:nvPicPr>
          <p:cNvPr id="145411"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54750" y="3422650"/>
            <a:ext cx="2082800" cy="1671638"/>
          </a:xfrm>
          <a:prstGeom prst="rect">
            <a:avLst/>
          </a:prstGeom>
          <a:solidFill>
            <a:schemeClr val="bg1"/>
          </a:solidFill>
          <a:ln>
            <a:noFill/>
          </a:ln>
        </p:spPr>
      </p:pic>
      <p:pic>
        <p:nvPicPr>
          <p:cNvPr id="145412"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90913" y="3422650"/>
            <a:ext cx="2082800" cy="1671638"/>
          </a:xfrm>
          <a:prstGeom prst="rect">
            <a:avLst/>
          </a:prstGeom>
          <a:solidFill>
            <a:schemeClr val="bg1"/>
          </a:solidFill>
          <a:ln>
            <a:noFill/>
          </a:ln>
        </p:spPr>
      </p:pic>
      <p:pic>
        <p:nvPicPr>
          <p:cNvPr id="145413"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779250" y="3422650"/>
            <a:ext cx="2082800" cy="1671638"/>
          </a:xfrm>
          <a:prstGeom prst="rect">
            <a:avLst/>
          </a:prstGeom>
          <a:solidFill>
            <a:schemeClr val="bg1"/>
          </a:solidFill>
          <a:ln>
            <a:noFill/>
          </a:ln>
        </p:spPr>
      </p:pic>
      <p:pic>
        <p:nvPicPr>
          <p:cNvPr id="145414" name="Picture 39"/>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8663" y="3781425"/>
            <a:ext cx="2082800" cy="1671638"/>
          </a:xfrm>
          <a:prstGeom prst="rect">
            <a:avLst/>
          </a:prstGeom>
          <a:solidFill>
            <a:schemeClr val="bg1"/>
          </a:solidFill>
          <a:ln>
            <a:noFill/>
          </a:ln>
        </p:spPr>
      </p:pic>
      <p:pic>
        <p:nvPicPr>
          <p:cNvPr id="145415"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017000" y="3781425"/>
            <a:ext cx="2082800" cy="1671638"/>
          </a:xfrm>
          <a:prstGeom prst="rect">
            <a:avLst/>
          </a:prstGeom>
          <a:solidFill>
            <a:schemeClr val="bg1"/>
          </a:solidFill>
          <a:ln>
            <a:noFill/>
          </a:ln>
        </p:spPr>
      </p:pic>
      <p:pic>
        <p:nvPicPr>
          <p:cNvPr id="145416"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54750" y="3781425"/>
            <a:ext cx="2082800" cy="1671638"/>
          </a:xfrm>
          <a:prstGeom prst="rect">
            <a:avLst/>
          </a:prstGeom>
          <a:solidFill>
            <a:schemeClr val="bg1"/>
          </a:solidFill>
          <a:ln>
            <a:noFill/>
          </a:ln>
        </p:spPr>
      </p:pic>
      <p:pic>
        <p:nvPicPr>
          <p:cNvPr id="145417"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90913" y="3781425"/>
            <a:ext cx="2082800" cy="1671638"/>
          </a:xfrm>
          <a:prstGeom prst="rect">
            <a:avLst/>
          </a:prstGeom>
          <a:solidFill>
            <a:schemeClr val="bg1"/>
          </a:solidFill>
          <a:ln>
            <a:noFill/>
          </a:ln>
        </p:spPr>
      </p:pic>
      <p:pic>
        <p:nvPicPr>
          <p:cNvPr id="145418"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779250" y="3781425"/>
            <a:ext cx="2082800" cy="1671638"/>
          </a:xfrm>
          <a:prstGeom prst="rect">
            <a:avLst/>
          </a:prstGeom>
          <a:solidFill>
            <a:schemeClr val="bg1"/>
          </a:solidFill>
          <a:ln>
            <a:noFill/>
          </a:ln>
        </p:spPr>
      </p:pic>
      <p:pic>
        <p:nvPicPr>
          <p:cNvPr id="145419" name="Picture 3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8663" y="4138613"/>
            <a:ext cx="2082800" cy="1671637"/>
          </a:xfrm>
          <a:prstGeom prst="rect">
            <a:avLst/>
          </a:prstGeom>
          <a:solidFill>
            <a:schemeClr val="bg1"/>
          </a:solidFill>
          <a:ln>
            <a:noFill/>
          </a:ln>
        </p:spPr>
      </p:pic>
      <p:pic>
        <p:nvPicPr>
          <p:cNvPr id="145420"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017000" y="4138613"/>
            <a:ext cx="2082800" cy="1671637"/>
          </a:xfrm>
          <a:prstGeom prst="rect">
            <a:avLst/>
          </a:prstGeom>
          <a:solidFill>
            <a:schemeClr val="bg1"/>
          </a:solidFill>
          <a:ln>
            <a:noFill/>
          </a:ln>
        </p:spPr>
      </p:pic>
      <p:pic>
        <p:nvPicPr>
          <p:cNvPr id="145421"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54750" y="4138613"/>
            <a:ext cx="2082800" cy="1671637"/>
          </a:xfrm>
          <a:prstGeom prst="rect">
            <a:avLst/>
          </a:prstGeom>
          <a:solidFill>
            <a:schemeClr val="bg1"/>
          </a:solidFill>
          <a:ln>
            <a:noFill/>
          </a:ln>
        </p:spPr>
      </p:pic>
      <p:pic>
        <p:nvPicPr>
          <p:cNvPr id="145422"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90913" y="4138613"/>
            <a:ext cx="2082800" cy="1671637"/>
          </a:xfrm>
          <a:prstGeom prst="rect">
            <a:avLst/>
          </a:prstGeom>
          <a:solidFill>
            <a:schemeClr val="bg1"/>
          </a:solidFill>
          <a:ln>
            <a:noFill/>
          </a:ln>
        </p:spPr>
      </p:pic>
      <p:pic>
        <p:nvPicPr>
          <p:cNvPr id="145423"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779250" y="4138613"/>
            <a:ext cx="2082800" cy="1671637"/>
          </a:xfrm>
          <a:prstGeom prst="rect">
            <a:avLst/>
          </a:prstGeom>
          <a:solidFill>
            <a:schemeClr val="bg1"/>
          </a:solidFill>
          <a:ln>
            <a:noFill/>
          </a:ln>
        </p:spPr>
      </p:pic>
      <p:pic>
        <p:nvPicPr>
          <p:cNvPr id="145424" name="Picture 2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8663" y="4497388"/>
            <a:ext cx="2082800" cy="1671637"/>
          </a:xfrm>
          <a:prstGeom prst="rect">
            <a:avLst/>
          </a:prstGeom>
          <a:solidFill>
            <a:schemeClr val="bg1"/>
          </a:solidFill>
          <a:ln>
            <a:noFill/>
          </a:ln>
        </p:spPr>
      </p:pic>
      <p:pic>
        <p:nvPicPr>
          <p:cNvPr id="145425"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017000" y="4497388"/>
            <a:ext cx="2082800" cy="1671637"/>
          </a:xfrm>
          <a:prstGeom prst="rect">
            <a:avLst/>
          </a:prstGeom>
          <a:solidFill>
            <a:schemeClr val="bg1"/>
          </a:solidFill>
          <a:ln>
            <a:noFill/>
          </a:ln>
        </p:spPr>
      </p:pic>
      <p:pic>
        <p:nvPicPr>
          <p:cNvPr id="145426"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54750" y="4497388"/>
            <a:ext cx="2082800" cy="1671637"/>
          </a:xfrm>
          <a:prstGeom prst="rect">
            <a:avLst/>
          </a:prstGeom>
          <a:solidFill>
            <a:schemeClr val="bg1"/>
          </a:solidFill>
          <a:ln>
            <a:noFill/>
          </a:ln>
        </p:spPr>
      </p:pic>
      <p:pic>
        <p:nvPicPr>
          <p:cNvPr id="145427"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90913" y="4497388"/>
            <a:ext cx="2082800" cy="1671637"/>
          </a:xfrm>
          <a:prstGeom prst="rect">
            <a:avLst/>
          </a:prstGeom>
          <a:solidFill>
            <a:schemeClr val="bg1"/>
          </a:solidFill>
          <a:ln>
            <a:noFill/>
          </a:ln>
        </p:spPr>
      </p:pic>
      <p:pic>
        <p:nvPicPr>
          <p:cNvPr id="145428"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779250" y="4497388"/>
            <a:ext cx="2082800" cy="1671637"/>
          </a:xfrm>
          <a:prstGeom prst="rect">
            <a:avLst/>
          </a:prstGeom>
          <a:solidFill>
            <a:schemeClr val="bg1"/>
          </a:solidFill>
          <a:ln>
            <a:noFill/>
          </a:ln>
        </p:spPr>
      </p:pic>
      <p:sp>
        <p:nvSpPr>
          <p:cNvPr id="23" name="Title 1"/>
          <p:cNvSpPr>
            <a:spLocks noGrp="1"/>
          </p:cNvSpPr>
          <p:nvPr>
            <p:ph type="title"/>
          </p:nvPr>
        </p:nvSpPr>
        <p:spPr/>
        <p:txBody>
          <a:bodyPr/>
          <a:lstStyle/>
          <a:p>
            <a:pPr>
              <a:defRPr/>
            </a:pPr>
            <a:r>
              <a:rPr lang="en-US" smtClean="0"/>
              <a:t>Katharopoulos18’s approach</a:t>
            </a:r>
            <a:endParaRPr lang="en-US" dirty="0"/>
          </a:p>
        </p:txBody>
      </p:sp>
    </p:spTree>
    <p:extLst>
      <p:ext uri="{BB962C8B-B14F-4D97-AF65-F5344CB8AC3E}">
        <p14:creationId xmlns:p14="http://schemas.microsoft.com/office/powerpoint/2010/main" val="105512543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6433" name="Picture 2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8663" y="4497388"/>
            <a:ext cx="2082800" cy="1671637"/>
          </a:xfrm>
          <a:prstGeom prst="rect">
            <a:avLst/>
          </a:prstGeom>
          <a:solidFill>
            <a:schemeClr val="bg1"/>
          </a:solidFill>
          <a:ln>
            <a:noFill/>
          </a:ln>
        </p:spPr>
      </p:pic>
      <p:pic>
        <p:nvPicPr>
          <p:cNvPr id="146434"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017000" y="4497388"/>
            <a:ext cx="2082800" cy="1671637"/>
          </a:xfrm>
          <a:prstGeom prst="rect">
            <a:avLst/>
          </a:prstGeom>
          <a:solidFill>
            <a:schemeClr val="bg1"/>
          </a:solidFill>
          <a:ln>
            <a:noFill/>
          </a:ln>
        </p:spPr>
      </p:pic>
      <p:pic>
        <p:nvPicPr>
          <p:cNvPr id="146435"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54750" y="4497388"/>
            <a:ext cx="2082800" cy="1671637"/>
          </a:xfrm>
          <a:prstGeom prst="rect">
            <a:avLst/>
          </a:prstGeom>
          <a:solidFill>
            <a:schemeClr val="bg1"/>
          </a:solidFill>
          <a:ln>
            <a:noFill/>
          </a:ln>
        </p:spPr>
      </p:pic>
      <p:pic>
        <p:nvPicPr>
          <p:cNvPr id="146436"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90913" y="4497388"/>
            <a:ext cx="2082800" cy="1671637"/>
          </a:xfrm>
          <a:prstGeom prst="rect">
            <a:avLst/>
          </a:prstGeom>
          <a:solidFill>
            <a:schemeClr val="bg1"/>
          </a:solidFill>
          <a:ln>
            <a:noFill/>
          </a:ln>
        </p:spPr>
      </p:pic>
      <p:pic>
        <p:nvPicPr>
          <p:cNvPr id="146437"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779250" y="4497388"/>
            <a:ext cx="2082800" cy="1671637"/>
          </a:xfrm>
          <a:prstGeom prst="rect">
            <a:avLst/>
          </a:prstGeom>
          <a:solidFill>
            <a:schemeClr val="bg1"/>
          </a:solidFill>
          <a:ln>
            <a:noFill/>
          </a:ln>
        </p:spPr>
      </p:pic>
      <p:sp>
        <p:nvSpPr>
          <p:cNvPr id="8" name="Title 1"/>
          <p:cNvSpPr>
            <a:spLocks noGrp="1"/>
          </p:cNvSpPr>
          <p:nvPr>
            <p:ph type="title"/>
          </p:nvPr>
        </p:nvSpPr>
        <p:spPr/>
        <p:txBody>
          <a:bodyPr/>
          <a:lstStyle/>
          <a:p>
            <a:pPr>
              <a:defRPr/>
            </a:pPr>
            <a:r>
              <a:rPr lang="en-US" smtClean="0"/>
              <a:t>Katharopoulos18’s approach</a:t>
            </a:r>
            <a:endParaRPr lang="en-US" dirty="0"/>
          </a:p>
        </p:txBody>
      </p:sp>
    </p:spTree>
    <p:extLst>
      <p:ext uri="{BB962C8B-B14F-4D97-AF65-F5344CB8AC3E}">
        <p14:creationId xmlns:p14="http://schemas.microsoft.com/office/powerpoint/2010/main" val="172074638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859713" y="4016375"/>
            <a:ext cx="4397375" cy="278288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pic>
      <p:pic>
        <p:nvPicPr>
          <p:cNvPr id="16" name="Picture 1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28663" y="449738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 name="Picture 26"/>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66963" y="3941763"/>
            <a:ext cx="4398962" cy="2782887"/>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pic>
      <p:pic>
        <p:nvPicPr>
          <p:cNvPr id="17"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017000" y="449738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254750" y="449738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490913" y="449738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779250" y="449738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Content Placeholder 2"/>
          <p:cNvSpPr txBox="1">
            <a:spLocks/>
          </p:cNvSpPr>
          <p:nvPr/>
        </p:nvSpPr>
        <p:spPr bwMode="auto">
          <a:xfrm>
            <a:off x="728663" y="3536950"/>
            <a:ext cx="1930400"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C988BB"/>
                </a:solidFill>
                <a:latin typeface="Myriad Pro Bold Condensed" charset="0"/>
                <a:ea typeface="Myriad Pro Bold Condensed" charset="0"/>
                <a:cs typeface="Myriad Pro Bold Condensed" charset="0"/>
              </a:rPr>
              <a:t>P=0.2</a:t>
            </a:r>
            <a:endParaRPr lang="en-US" sz="4500" kern="0" dirty="0">
              <a:solidFill>
                <a:srgbClr val="C988BB"/>
              </a:solidFill>
              <a:latin typeface="Myriad Pro Bold Condensed" charset="0"/>
              <a:ea typeface="Myriad Pro Bold Condensed" charset="0"/>
              <a:cs typeface="Myriad Pro Bold Condensed" charset="0"/>
            </a:endParaRPr>
          </a:p>
        </p:txBody>
      </p:sp>
      <p:sp>
        <p:nvSpPr>
          <p:cNvPr id="22" name="Content Placeholder 2"/>
          <p:cNvSpPr txBox="1">
            <a:spLocks/>
          </p:cNvSpPr>
          <p:nvPr/>
        </p:nvSpPr>
        <p:spPr bwMode="auto">
          <a:xfrm>
            <a:off x="3490913" y="3536950"/>
            <a:ext cx="1930400"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C988BB"/>
                </a:solidFill>
                <a:latin typeface="Myriad Pro Bold Condensed" charset="0"/>
                <a:ea typeface="Myriad Pro Bold Condensed" charset="0"/>
                <a:cs typeface="Myriad Pro Bold Condensed" charset="0"/>
              </a:rPr>
              <a:t>P=0.4</a:t>
            </a:r>
            <a:endParaRPr lang="en-US" sz="4500" kern="0" dirty="0">
              <a:solidFill>
                <a:srgbClr val="C988BB"/>
              </a:solidFill>
              <a:latin typeface="Myriad Pro Bold Condensed" charset="0"/>
              <a:ea typeface="Myriad Pro Bold Condensed" charset="0"/>
              <a:cs typeface="Myriad Pro Bold Condensed" charset="0"/>
            </a:endParaRPr>
          </a:p>
        </p:txBody>
      </p:sp>
      <p:sp>
        <p:nvSpPr>
          <p:cNvPr id="23" name="Content Placeholder 2"/>
          <p:cNvSpPr txBox="1">
            <a:spLocks/>
          </p:cNvSpPr>
          <p:nvPr/>
        </p:nvSpPr>
        <p:spPr bwMode="auto">
          <a:xfrm>
            <a:off x="6276975" y="3536950"/>
            <a:ext cx="1931988"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smtClean="0">
                <a:solidFill>
                  <a:srgbClr val="C988BB"/>
                </a:solidFill>
                <a:latin typeface="Myriad Pro Bold Condensed" charset="0"/>
                <a:ea typeface="Myriad Pro Bold Condensed" charset="0"/>
                <a:cs typeface="Myriad Pro Bold Condensed" charset="0"/>
              </a:rPr>
              <a:t>P=0.1</a:t>
            </a:r>
            <a:endParaRPr lang="en-US" sz="4500" kern="0" dirty="0">
              <a:solidFill>
                <a:srgbClr val="C988BB"/>
              </a:solidFill>
              <a:latin typeface="Myriad Pro Bold Condensed" charset="0"/>
              <a:ea typeface="Myriad Pro Bold Condensed" charset="0"/>
              <a:cs typeface="Myriad Pro Bold Condensed" charset="0"/>
            </a:endParaRPr>
          </a:p>
        </p:txBody>
      </p:sp>
      <p:sp>
        <p:nvSpPr>
          <p:cNvPr id="24" name="Content Placeholder 2"/>
          <p:cNvSpPr txBox="1">
            <a:spLocks/>
          </p:cNvSpPr>
          <p:nvPr/>
        </p:nvSpPr>
        <p:spPr bwMode="auto">
          <a:xfrm>
            <a:off x="8912225" y="3536950"/>
            <a:ext cx="1930400"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C988BB"/>
                </a:solidFill>
                <a:latin typeface="Myriad Pro Bold Condensed" charset="0"/>
                <a:ea typeface="Myriad Pro Bold Condensed" charset="0"/>
                <a:cs typeface="Myriad Pro Bold Condensed" charset="0"/>
              </a:rPr>
              <a:t>P=0.2</a:t>
            </a:r>
            <a:endParaRPr lang="en-US" sz="4500" kern="0" dirty="0">
              <a:solidFill>
                <a:srgbClr val="C988BB"/>
              </a:solidFill>
              <a:latin typeface="Myriad Pro Bold Condensed" charset="0"/>
              <a:ea typeface="Myriad Pro Bold Condensed" charset="0"/>
              <a:cs typeface="Myriad Pro Bold Condensed" charset="0"/>
            </a:endParaRPr>
          </a:p>
        </p:txBody>
      </p:sp>
      <p:sp>
        <p:nvSpPr>
          <p:cNvPr id="25" name="Content Placeholder 2"/>
          <p:cNvSpPr txBox="1">
            <a:spLocks/>
          </p:cNvSpPr>
          <p:nvPr/>
        </p:nvSpPr>
        <p:spPr bwMode="auto">
          <a:xfrm>
            <a:off x="11779250" y="3536950"/>
            <a:ext cx="1931988"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C988BB"/>
                </a:solidFill>
                <a:latin typeface="Myriad Pro Bold Condensed" charset="0"/>
                <a:ea typeface="Myriad Pro Bold Condensed" charset="0"/>
                <a:cs typeface="Myriad Pro Bold Condensed" charset="0"/>
              </a:rPr>
              <a:t>P=0.1</a:t>
            </a:r>
            <a:endParaRPr lang="en-US" sz="4500" kern="0" dirty="0">
              <a:solidFill>
                <a:srgbClr val="C988BB"/>
              </a:solidFill>
              <a:latin typeface="Myriad Pro Bold Condensed" charset="0"/>
              <a:ea typeface="Myriad Pro Bold Condensed" charset="0"/>
              <a:cs typeface="Myriad Pro Bold Condensed" charset="0"/>
            </a:endParaRPr>
          </a:p>
        </p:txBody>
      </p:sp>
      <p:sp>
        <p:nvSpPr>
          <p:cNvPr id="147469" name="TextBox 25"/>
          <p:cNvSpPr txBox="1">
            <a:spLocks noChangeArrowheads="1"/>
          </p:cNvSpPr>
          <p:nvPr/>
        </p:nvSpPr>
        <p:spPr bwMode="auto">
          <a:xfrm>
            <a:off x="7106653" y="2189163"/>
            <a:ext cx="5766385"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x-none" sz="4400" dirty="0">
                <a:latin typeface="Avenir Next Condensed Demi Bold" charset="0"/>
                <a:ea typeface="Avenir Next Condensed Demi Bold" charset="0"/>
                <a:cs typeface="Avenir Next Condensed Demi Bold" charset="0"/>
              </a:rPr>
              <a:t>Static selectivity = 3 / 5</a:t>
            </a:r>
          </a:p>
        </p:txBody>
      </p:sp>
      <p:pic>
        <p:nvPicPr>
          <p:cNvPr id="30" name="Picture 29"/>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28663" y="-2227263"/>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017000" y="-2227263"/>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254750" y="-2227263"/>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490913" y="-2227263"/>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779250" y="-2227263"/>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 name="Title 1"/>
          <p:cNvSpPr>
            <a:spLocks noGrp="1"/>
          </p:cNvSpPr>
          <p:nvPr>
            <p:ph type="title"/>
          </p:nvPr>
        </p:nvSpPr>
        <p:spPr/>
        <p:txBody>
          <a:bodyPr/>
          <a:lstStyle/>
          <a:p>
            <a:pPr>
              <a:defRPr/>
            </a:pPr>
            <a:r>
              <a:rPr lang="en-US" smtClean="0"/>
              <a:t>Katharopoulos18’s approach</a:t>
            </a:r>
            <a:endParaRPr lang="en-US" dirty="0"/>
          </a:p>
        </p:txBody>
      </p:sp>
    </p:spTree>
    <p:extLst>
      <p:ext uri="{BB962C8B-B14F-4D97-AF65-F5344CB8AC3E}">
        <p14:creationId xmlns:p14="http://schemas.microsoft.com/office/powerpoint/2010/main" val="42213451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par>
                                <p:cTn id="23" presetID="1" presetClass="exit" presetSubtype="0" fill="hold" nodeType="withEffect">
                                  <p:stCondLst>
                                    <p:cond delay="0"/>
                                  </p:stCondLst>
                                  <p:childTnLst>
                                    <p:set>
                                      <p:cBhvr>
                                        <p:cTn id="24" dur="1" fill="hold">
                                          <p:stCondLst>
                                            <p:cond delay="0"/>
                                          </p:stCondLst>
                                        </p:cTn>
                                        <p:tgtEl>
                                          <p:spTgt spid="27"/>
                                        </p:tgtEl>
                                        <p:attrNameLst>
                                          <p:attrName>style.visibility</p:attrName>
                                        </p:attrNameLst>
                                      </p:cBhvr>
                                      <p:to>
                                        <p:strVal val="hidden"/>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27"/>
                                        </p:tgtEl>
                                        <p:attrNameLst>
                                          <p:attrName>style.visibility</p:attrName>
                                        </p:attrNameLst>
                                      </p:cBhvr>
                                      <p:to>
                                        <p:strVal val="visible"/>
                                      </p:to>
                                    </p:set>
                                  </p:childTnLst>
                                </p:cTn>
                              </p:par>
                              <p:par>
                                <p:cTn id="29" presetID="1" presetClass="exit" presetSubtype="0" fill="hold" nodeType="withEffect">
                                  <p:stCondLst>
                                    <p:cond delay="0"/>
                                  </p:stCondLst>
                                  <p:childTnLst>
                                    <p:set>
                                      <p:cBhvr>
                                        <p:cTn id="30" dur="1" fill="hold">
                                          <p:stCondLst>
                                            <p:cond delay="0"/>
                                          </p:stCondLst>
                                        </p:cTn>
                                        <p:tgtEl>
                                          <p:spTgt spid="28"/>
                                        </p:tgtEl>
                                        <p:attrNameLst>
                                          <p:attrName>style.visibility</p:attrName>
                                        </p:attrNameLst>
                                      </p:cBhvr>
                                      <p:to>
                                        <p:strVal val="hidden"/>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xit" presetSubtype="0" fill="hold" nodeType="clickEffect">
                                  <p:stCondLst>
                                    <p:cond delay="0"/>
                                  </p:stCondLst>
                                  <p:childTnLst>
                                    <p:set>
                                      <p:cBhvr>
                                        <p:cTn id="34" dur="1" fill="hold">
                                          <p:stCondLst>
                                            <p:cond delay="0"/>
                                          </p:stCondLst>
                                        </p:cTn>
                                        <p:tgtEl>
                                          <p:spTgt spid="27"/>
                                        </p:tgtEl>
                                        <p:attrNameLst>
                                          <p:attrName>style.visibility</p:attrName>
                                        </p:attrNameLst>
                                      </p:cBhvr>
                                      <p:to>
                                        <p:strVal val="hidden"/>
                                      </p:to>
                                    </p:set>
                                  </p:childTnLst>
                                </p:cTn>
                              </p:par>
                            </p:childTnLst>
                          </p:cTn>
                        </p:par>
                      </p:childTnLst>
                    </p:cTn>
                  </p:par>
                  <p:par>
                    <p:cTn id="35" fill="hold" nodeType="clickPar">
                      <p:stCondLst>
                        <p:cond delay="indefinite"/>
                      </p:stCondLst>
                      <p:childTnLst>
                        <p:par>
                          <p:cTn id="36" fill="hold" nodeType="withGroup">
                            <p:stCondLst>
                              <p:cond delay="0"/>
                            </p:stCondLst>
                            <p:childTnLst>
                              <p:par>
                                <p:cTn id="37" presetID="2" presetClass="exit" presetSubtype="4" fill="hold" nodeType="clickEffect">
                                  <p:stCondLst>
                                    <p:cond delay="0"/>
                                  </p:stCondLst>
                                  <p:childTnLst>
                                    <p:anim calcmode="lin" valueType="num">
                                      <p:cBhvr additive="base">
                                        <p:cTn id="38" dur="500"/>
                                        <p:tgtEl>
                                          <p:spTgt spid="19"/>
                                        </p:tgtEl>
                                        <p:attrNameLst>
                                          <p:attrName>ppt_x</p:attrName>
                                        </p:attrNameLst>
                                      </p:cBhvr>
                                      <p:tavLst>
                                        <p:tav tm="0">
                                          <p:val>
                                            <p:strVal val="ppt_x"/>
                                          </p:val>
                                        </p:tav>
                                        <p:tav tm="100000">
                                          <p:val>
                                            <p:strVal val="ppt_x"/>
                                          </p:val>
                                        </p:tav>
                                      </p:tavLst>
                                    </p:anim>
                                    <p:anim calcmode="lin" valueType="num">
                                      <p:cBhvr additive="base">
                                        <p:cTn id="39" dur="500"/>
                                        <p:tgtEl>
                                          <p:spTgt spid="19"/>
                                        </p:tgtEl>
                                        <p:attrNameLst>
                                          <p:attrName>ppt_y</p:attrName>
                                        </p:attrNameLst>
                                      </p:cBhvr>
                                      <p:tavLst>
                                        <p:tav tm="0">
                                          <p:val>
                                            <p:strVal val="ppt_y"/>
                                          </p:val>
                                        </p:tav>
                                        <p:tav tm="100000">
                                          <p:val>
                                            <p:strVal val="1+ppt_h/2"/>
                                          </p:val>
                                        </p:tav>
                                      </p:tavLst>
                                    </p:anim>
                                    <p:set>
                                      <p:cBhvr>
                                        <p:cTn id="40" dur="1" fill="hold">
                                          <p:stCondLst>
                                            <p:cond delay="499"/>
                                          </p:stCondLst>
                                        </p:cTn>
                                        <p:tgtEl>
                                          <p:spTgt spid="19"/>
                                        </p:tgtEl>
                                        <p:attrNameLst>
                                          <p:attrName>style.visibility</p:attrName>
                                        </p:attrNameLst>
                                      </p:cBhvr>
                                      <p:to>
                                        <p:strVal val="hidden"/>
                                      </p:to>
                                    </p:set>
                                  </p:childTnLst>
                                </p:cTn>
                              </p:par>
                              <p:par>
                                <p:cTn id="41" presetID="2" presetClass="exit" presetSubtype="4" fill="hold" nodeType="withEffect">
                                  <p:stCondLst>
                                    <p:cond delay="0"/>
                                  </p:stCondLst>
                                  <p:childTnLst>
                                    <p:anim calcmode="lin" valueType="num">
                                      <p:cBhvr additive="base">
                                        <p:cTn id="42" dur="500"/>
                                        <p:tgtEl>
                                          <p:spTgt spid="16"/>
                                        </p:tgtEl>
                                        <p:attrNameLst>
                                          <p:attrName>ppt_x</p:attrName>
                                        </p:attrNameLst>
                                      </p:cBhvr>
                                      <p:tavLst>
                                        <p:tav tm="0">
                                          <p:val>
                                            <p:strVal val="ppt_x"/>
                                          </p:val>
                                        </p:tav>
                                        <p:tav tm="100000">
                                          <p:val>
                                            <p:strVal val="ppt_x"/>
                                          </p:val>
                                        </p:tav>
                                      </p:tavLst>
                                    </p:anim>
                                    <p:anim calcmode="lin" valueType="num">
                                      <p:cBhvr additive="base">
                                        <p:cTn id="43" dur="500"/>
                                        <p:tgtEl>
                                          <p:spTgt spid="16"/>
                                        </p:tgtEl>
                                        <p:attrNameLst>
                                          <p:attrName>ppt_y</p:attrName>
                                        </p:attrNameLst>
                                      </p:cBhvr>
                                      <p:tavLst>
                                        <p:tav tm="0">
                                          <p:val>
                                            <p:strVal val="ppt_y"/>
                                          </p:val>
                                        </p:tav>
                                        <p:tav tm="100000">
                                          <p:val>
                                            <p:strVal val="1+ppt_h/2"/>
                                          </p:val>
                                        </p:tav>
                                      </p:tavLst>
                                    </p:anim>
                                    <p:set>
                                      <p:cBhvr>
                                        <p:cTn id="44" dur="1" fill="hold">
                                          <p:stCondLst>
                                            <p:cond delay="499"/>
                                          </p:stCondLst>
                                        </p:cTn>
                                        <p:tgtEl>
                                          <p:spTgt spid="16"/>
                                        </p:tgtEl>
                                        <p:attrNameLst>
                                          <p:attrName>style.visibility</p:attrName>
                                        </p:attrNameLst>
                                      </p:cBhvr>
                                      <p:to>
                                        <p:strVal val="hidden"/>
                                      </p:to>
                                    </p:set>
                                  </p:childTnLst>
                                </p:cTn>
                              </p:par>
                              <p:par>
                                <p:cTn id="45" presetID="2" presetClass="exit" presetSubtype="4" fill="hold" nodeType="withEffect">
                                  <p:stCondLst>
                                    <p:cond delay="0"/>
                                  </p:stCondLst>
                                  <p:childTnLst>
                                    <p:anim calcmode="lin" valueType="num">
                                      <p:cBhvr additive="base">
                                        <p:cTn id="46" dur="500"/>
                                        <p:tgtEl>
                                          <p:spTgt spid="18"/>
                                        </p:tgtEl>
                                        <p:attrNameLst>
                                          <p:attrName>ppt_x</p:attrName>
                                        </p:attrNameLst>
                                      </p:cBhvr>
                                      <p:tavLst>
                                        <p:tav tm="0">
                                          <p:val>
                                            <p:strVal val="ppt_x"/>
                                          </p:val>
                                        </p:tav>
                                        <p:tav tm="100000">
                                          <p:val>
                                            <p:strVal val="ppt_x"/>
                                          </p:val>
                                        </p:tav>
                                      </p:tavLst>
                                    </p:anim>
                                    <p:anim calcmode="lin" valueType="num">
                                      <p:cBhvr additive="base">
                                        <p:cTn id="47" dur="500"/>
                                        <p:tgtEl>
                                          <p:spTgt spid="18"/>
                                        </p:tgtEl>
                                        <p:attrNameLst>
                                          <p:attrName>ppt_y</p:attrName>
                                        </p:attrNameLst>
                                      </p:cBhvr>
                                      <p:tavLst>
                                        <p:tav tm="0">
                                          <p:val>
                                            <p:strVal val="ppt_y"/>
                                          </p:val>
                                        </p:tav>
                                        <p:tav tm="100000">
                                          <p:val>
                                            <p:strVal val="1+ppt_h/2"/>
                                          </p:val>
                                        </p:tav>
                                      </p:tavLst>
                                    </p:anim>
                                    <p:set>
                                      <p:cBhvr>
                                        <p:cTn id="48" dur="1" fill="hold">
                                          <p:stCondLst>
                                            <p:cond delay="499"/>
                                          </p:stCondLst>
                                        </p:cTn>
                                        <p:tgtEl>
                                          <p:spTgt spid="18"/>
                                        </p:tgtEl>
                                        <p:attrNameLst>
                                          <p:attrName>style.visibility</p:attrName>
                                        </p:attrNameLst>
                                      </p:cBhvr>
                                      <p:to>
                                        <p:strVal val="hidden"/>
                                      </p:to>
                                    </p:set>
                                  </p:childTnLst>
                                </p:cTn>
                              </p:par>
                              <p:par>
                                <p:cTn id="49" presetID="2" presetClass="exit" presetSubtype="4" fill="hold" nodeType="withEffect">
                                  <p:stCondLst>
                                    <p:cond delay="0"/>
                                  </p:stCondLst>
                                  <p:childTnLst>
                                    <p:anim calcmode="lin" valueType="num">
                                      <p:cBhvr additive="base">
                                        <p:cTn id="50" dur="500"/>
                                        <p:tgtEl>
                                          <p:spTgt spid="17"/>
                                        </p:tgtEl>
                                        <p:attrNameLst>
                                          <p:attrName>ppt_x</p:attrName>
                                        </p:attrNameLst>
                                      </p:cBhvr>
                                      <p:tavLst>
                                        <p:tav tm="0">
                                          <p:val>
                                            <p:strVal val="ppt_x"/>
                                          </p:val>
                                        </p:tav>
                                        <p:tav tm="100000">
                                          <p:val>
                                            <p:strVal val="ppt_x"/>
                                          </p:val>
                                        </p:tav>
                                      </p:tavLst>
                                    </p:anim>
                                    <p:anim calcmode="lin" valueType="num">
                                      <p:cBhvr additive="base">
                                        <p:cTn id="51" dur="500"/>
                                        <p:tgtEl>
                                          <p:spTgt spid="17"/>
                                        </p:tgtEl>
                                        <p:attrNameLst>
                                          <p:attrName>ppt_y</p:attrName>
                                        </p:attrNameLst>
                                      </p:cBhvr>
                                      <p:tavLst>
                                        <p:tav tm="0">
                                          <p:val>
                                            <p:strVal val="ppt_y"/>
                                          </p:val>
                                        </p:tav>
                                        <p:tav tm="100000">
                                          <p:val>
                                            <p:strVal val="1+ppt_h/2"/>
                                          </p:val>
                                        </p:tav>
                                      </p:tavLst>
                                    </p:anim>
                                    <p:set>
                                      <p:cBhvr>
                                        <p:cTn id="52" dur="1" fill="hold">
                                          <p:stCondLst>
                                            <p:cond delay="499"/>
                                          </p:stCondLst>
                                        </p:cTn>
                                        <p:tgtEl>
                                          <p:spTgt spid="17"/>
                                        </p:tgtEl>
                                        <p:attrNameLst>
                                          <p:attrName>style.visibility</p:attrName>
                                        </p:attrNameLst>
                                      </p:cBhvr>
                                      <p:to>
                                        <p:strVal val="hidden"/>
                                      </p:to>
                                    </p:set>
                                  </p:childTnLst>
                                </p:cTn>
                              </p:par>
                              <p:par>
                                <p:cTn id="53" presetID="2" presetClass="exit" presetSubtype="4" fill="hold" nodeType="withEffect">
                                  <p:stCondLst>
                                    <p:cond delay="0"/>
                                  </p:stCondLst>
                                  <p:childTnLst>
                                    <p:anim calcmode="lin" valueType="num">
                                      <p:cBhvr additive="base">
                                        <p:cTn id="54" dur="500"/>
                                        <p:tgtEl>
                                          <p:spTgt spid="20"/>
                                        </p:tgtEl>
                                        <p:attrNameLst>
                                          <p:attrName>ppt_x</p:attrName>
                                        </p:attrNameLst>
                                      </p:cBhvr>
                                      <p:tavLst>
                                        <p:tav tm="0">
                                          <p:val>
                                            <p:strVal val="ppt_x"/>
                                          </p:val>
                                        </p:tav>
                                        <p:tav tm="100000">
                                          <p:val>
                                            <p:strVal val="ppt_x"/>
                                          </p:val>
                                        </p:tav>
                                      </p:tavLst>
                                    </p:anim>
                                    <p:anim calcmode="lin" valueType="num">
                                      <p:cBhvr additive="base">
                                        <p:cTn id="55" dur="500"/>
                                        <p:tgtEl>
                                          <p:spTgt spid="20"/>
                                        </p:tgtEl>
                                        <p:attrNameLst>
                                          <p:attrName>ppt_y</p:attrName>
                                        </p:attrNameLst>
                                      </p:cBhvr>
                                      <p:tavLst>
                                        <p:tav tm="0">
                                          <p:val>
                                            <p:strVal val="ppt_y"/>
                                          </p:val>
                                        </p:tav>
                                        <p:tav tm="100000">
                                          <p:val>
                                            <p:strVal val="1+ppt_h/2"/>
                                          </p:val>
                                        </p:tav>
                                      </p:tavLst>
                                    </p:anim>
                                    <p:set>
                                      <p:cBhvr>
                                        <p:cTn id="56" dur="1" fill="hold">
                                          <p:stCondLst>
                                            <p:cond delay="499"/>
                                          </p:stCondLst>
                                        </p:cTn>
                                        <p:tgtEl>
                                          <p:spTgt spid="20"/>
                                        </p:tgtEl>
                                        <p:attrNameLst>
                                          <p:attrName>style.visibility</p:attrName>
                                        </p:attrNameLst>
                                      </p:cBhvr>
                                      <p:to>
                                        <p:strVal val="hidden"/>
                                      </p:to>
                                    </p:set>
                                  </p:childTnLst>
                                </p:cTn>
                              </p:par>
                              <p:par>
                                <p:cTn id="57" presetID="0" presetClass="path" presetSubtype="0" accel="50000" decel="50000" fill="hold" nodeType="withEffect">
                                  <p:stCondLst>
                                    <p:cond delay="0"/>
                                  </p:stCondLst>
                                  <p:childTnLst>
                                    <p:animMotion origin="layout" path="M 0 0 L 0 0.81655 " pathEditMode="relative" ptsTypes="AA">
                                      <p:cBhvr>
                                        <p:cTn id="58" dur="2000" fill="hold"/>
                                        <p:tgtEl>
                                          <p:spTgt spid="30"/>
                                        </p:tgtEl>
                                        <p:attrNameLst>
                                          <p:attrName>ppt_x</p:attrName>
                                          <p:attrName>ppt_y</p:attrName>
                                        </p:attrNameLst>
                                      </p:cBhvr>
                                    </p:animMotion>
                                  </p:childTnLst>
                                </p:cTn>
                              </p:par>
                              <p:par>
                                <p:cTn id="59" presetID="0" presetClass="path" presetSubtype="0" accel="50000" decel="50000" fill="hold" nodeType="withEffect">
                                  <p:stCondLst>
                                    <p:cond delay="0"/>
                                  </p:stCondLst>
                                  <p:childTnLst>
                                    <p:animMotion origin="layout" path="M 0 0 L 0 0.81655 " pathEditMode="relative" ptsTypes="AA">
                                      <p:cBhvr>
                                        <p:cTn id="60" dur="2000" fill="hold"/>
                                        <p:tgtEl>
                                          <p:spTgt spid="33"/>
                                        </p:tgtEl>
                                        <p:attrNameLst>
                                          <p:attrName>ppt_x</p:attrName>
                                          <p:attrName>ppt_y</p:attrName>
                                        </p:attrNameLst>
                                      </p:cBhvr>
                                    </p:animMotion>
                                  </p:childTnLst>
                                </p:cTn>
                              </p:par>
                              <p:par>
                                <p:cTn id="61" presetID="0" presetClass="path" presetSubtype="0" accel="50000" decel="50000" fill="hold" nodeType="withEffect">
                                  <p:stCondLst>
                                    <p:cond delay="0"/>
                                  </p:stCondLst>
                                  <p:childTnLst>
                                    <p:animMotion origin="layout" path="M 0 0 L 0 0.81655 " pathEditMode="relative" ptsTypes="AA">
                                      <p:cBhvr>
                                        <p:cTn id="62" dur="2000" fill="hold"/>
                                        <p:tgtEl>
                                          <p:spTgt spid="32"/>
                                        </p:tgtEl>
                                        <p:attrNameLst>
                                          <p:attrName>ppt_x</p:attrName>
                                          <p:attrName>ppt_y</p:attrName>
                                        </p:attrNameLst>
                                      </p:cBhvr>
                                    </p:animMotion>
                                  </p:childTnLst>
                                </p:cTn>
                              </p:par>
                              <p:par>
                                <p:cTn id="63" presetID="0" presetClass="path" presetSubtype="0" accel="50000" decel="50000" fill="hold" nodeType="withEffect">
                                  <p:stCondLst>
                                    <p:cond delay="0"/>
                                  </p:stCondLst>
                                  <p:childTnLst>
                                    <p:animMotion origin="layout" path="M 0 0 L 0 0.81655 " pathEditMode="relative" ptsTypes="AA">
                                      <p:cBhvr>
                                        <p:cTn id="64" dur="2000" fill="hold"/>
                                        <p:tgtEl>
                                          <p:spTgt spid="31"/>
                                        </p:tgtEl>
                                        <p:attrNameLst>
                                          <p:attrName>ppt_x</p:attrName>
                                          <p:attrName>ppt_y</p:attrName>
                                        </p:attrNameLst>
                                      </p:cBhvr>
                                    </p:animMotion>
                                  </p:childTnLst>
                                </p:cTn>
                              </p:par>
                              <p:par>
                                <p:cTn id="65" presetID="0" presetClass="path" presetSubtype="0" accel="50000" decel="50000" fill="hold" nodeType="withEffect">
                                  <p:stCondLst>
                                    <p:cond delay="0"/>
                                  </p:stCondLst>
                                  <p:childTnLst>
                                    <p:animMotion origin="layout" path="M 0 0 L 0 0.81655 " pathEditMode="relative" ptsTypes="AA">
                                      <p:cBhvr>
                                        <p:cTn id="66" dur="2000" fill="hold"/>
                                        <p:tgtEl>
                                          <p:spTgt spid="34"/>
                                        </p:tgtEl>
                                        <p:attrNameLst>
                                          <p:attrName>ppt_x</p:attrName>
                                          <p:attrName>ppt_y</p:attrName>
                                        </p:attrNameLst>
                                      </p:cBhvr>
                                    </p:animMotion>
                                  </p:childTnLst>
                                </p:cTn>
                              </p:par>
                              <p:par>
                                <p:cTn id="67" presetID="1" presetClass="exit" presetSubtype="0" fill="hold" grpId="1" nodeType="withEffect">
                                  <p:stCondLst>
                                    <p:cond delay="0"/>
                                  </p:stCondLst>
                                  <p:childTnLst>
                                    <p:set>
                                      <p:cBhvr>
                                        <p:cTn id="68" dur="1" fill="hold">
                                          <p:stCondLst>
                                            <p:cond delay="0"/>
                                          </p:stCondLst>
                                        </p:cTn>
                                        <p:tgtEl>
                                          <p:spTgt spid="21"/>
                                        </p:tgtEl>
                                        <p:attrNameLst>
                                          <p:attrName>style.visibility</p:attrName>
                                        </p:attrNameLst>
                                      </p:cBhvr>
                                      <p:to>
                                        <p:strVal val="hidden"/>
                                      </p:to>
                                    </p:set>
                                  </p:childTnLst>
                                </p:cTn>
                              </p:par>
                              <p:par>
                                <p:cTn id="69" presetID="1" presetClass="exit" presetSubtype="0" fill="hold" grpId="1" nodeType="withEffect">
                                  <p:stCondLst>
                                    <p:cond delay="0"/>
                                  </p:stCondLst>
                                  <p:childTnLst>
                                    <p:set>
                                      <p:cBhvr>
                                        <p:cTn id="70" dur="1" fill="hold">
                                          <p:stCondLst>
                                            <p:cond delay="0"/>
                                          </p:stCondLst>
                                        </p:cTn>
                                        <p:tgtEl>
                                          <p:spTgt spid="22"/>
                                        </p:tgtEl>
                                        <p:attrNameLst>
                                          <p:attrName>style.visibility</p:attrName>
                                        </p:attrNameLst>
                                      </p:cBhvr>
                                      <p:to>
                                        <p:strVal val="hidden"/>
                                      </p:to>
                                    </p:set>
                                  </p:childTnLst>
                                </p:cTn>
                              </p:par>
                              <p:par>
                                <p:cTn id="71" presetID="1" presetClass="exit" presetSubtype="0" fill="hold" grpId="1" nodeType="withEffect">
                                  <p:stCondLst>
                                    <p:cond delay="0"/>
                                  </p:stCondLst>
                                  <p:childTnLst>
                                    <p:set>
                                      <p:cBhvr>
                                        <p:cTn id="72" dur="1" fill="hold">
                                          <p:stCondLst>
                                            <p:cond delay="0"/>
                                          </p:stCondLst>
                                        </p:cTn>
                                        <p:tgtEl>
                                          <p:spTgt spid="23"/>
                                        </p:tgtEl>
                                        <p:attrNameLst>
                                          <p:attrName>style.visibility</p:attrName>
                                        </p:attrNameLst>
                                      </p:cBhvr>
                                      <p:to>
                                        <p:strVal val="hidden"/>
                                      </p:to>
                                    </p:set>
                                  </p:childTnLst>
                                </p:cTn>
                              </p:par>
                              <p:par>
                                <p:cTn id="73" presetID="1" presetClass="exit" presetSubtype="0" fill="hold" grpId="1" nodeType="withEffect">
                                  <p:stCondLst>
                                    <p:cond delay="0"/>
                                  </p:stCondLst>
                                  <p:childTnLst>
                                    <p:set>
                                      <p:cBhvr>
                                        <p:cTn id="74" dur="1" fill="hold">
                                          <p:stCondLst>
                                            <p:cond delay="0"/>
                                          </p:stCondLst>
                                        </p:cTn>
                                        <p:tgtEl>
                                          <p:spTgt spid="24"/>
                                        </p:tgtEl>
                                        <p:attrNameLst>
                                          <p:attrName>style.visibility</p:attrName>
                                        </p:attrNameLst>
                                      </p:cBhvr>
                                      <p:to>
                                        <p:strVal val="hidden"/>
                                      </p:to>
                                    </p:set>
                                  </p:childTnLst>
                                </p:cTn>
                              </p:par>
                              <p:par>
                                <p:cTn id="75" presetID="1" presetClass="exit" presetSubtype="0" fill="hold" grpId="1" nodeType="withEffect">
                                  <p:stCondLst>
                                    <p:cond delay="0"/>
                                  </p:stCondLst>
                                  <p:childTnLst>
                                    <p:set>
                                      <p:cBhvr>
                                        <p:cTn id="76" dur="1" fill="hold">
                                          <p:stCondLst>
                                            <p:cond delay="0"/>
                                          </p:stCondLst>
                                        </p:cTn>
                                        <p:tgtEl>
                                          <p:spTgt spid="2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1" grpId="1"/>
      <p:bldP spid="22" grpId="0"/>
      <p:bldP spid="22" grpId="1"/>
      <p:bldP spid="23" grpId="0"/>
      <p:bldP spid="23" grpId="1"/>
      <p:bldP spid="24" grpId="0"/>
      <p:bldP spid="24" grpId="1"/>
      <p:bldP spid="25" grpId="0"/>
      <p:bldP spid="25" grpI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8481" name="Picture 1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8663" y="449738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8482"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017000" y="449738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8483"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54750" y="449738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8484"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90913" y="449738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8485"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779250" y="449738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Content Placeholder 2"/>
          <p:cNvSpPr txBox="1">
            <a:spLocks/>
          </p:cNvSpPr>
          <p:nvPr/>
        </p:nvSpPr>
        <p:spPr bwMode="auto">
          <a:xfrm>
            <a:off x="728663" y="3536950"/>
            <a:ext cx="1930400"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C988BB"/>
                </a:solidFill>
                <a:latin typeface="Myriad Pro Bold Condensed" charset="0"/>
                <a:ea typeface="Myriad Pro Bold Condensed" charset="0"/>
                <a:cs typeface="Myriad Pro Bold Condensed" charset="0"/>
              </a:rPr>
              <a:t>P=0.9</a:t>
            </a:r>
            <a:endParaRPr lang="en-US" sz="4500" kern="0" dirty="0">
              <a:solidFill>
                <a:srgbClr val="C988BB"/>
              </a:solidFill>
              <a:latin typeface="Myriad Pro Bold Condensed" charset="0"/>
              <a:ea typeface="Myriad Pro Bold Condensed" charset="0"/>
              <a:cs typeface="Myriad Pro Bold Condensed" charset="0"/>
            </a:endParaRPr>
          </a:p>
        </p:txBody>
      </p:sp>
      <p:sp>
        <p:nvSpPr>
          <p:cNvPr id="22" name="Content Placeholder 2"/>
          <p:cNvSpPr txBox="1">
            <a:spLocks/>
          </p:cNvSpPr>
          <p:nvPr/>
        </p:nvSpPr>
        <p:spPr bwMode="auto">
          <a:xfrm>
            <a:off x="3490913" y="3536950"/>
            <a:ext cx="1930400"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C988BB"/>
                </a:solidFill>
                <a:latin typeface="Myriad Pro Bold Condensed" charset="0"/>
                <a:ea typeface="Myriad Pro Bold Condensed" charset="0"/>
                <a:cs typeface="Myriad Pro Bold Condensed" charset="0"/>
              </a:rPr>
              <a:t>P=0.9</a:t>
            </a:r>
            <a:endParaRPr lang="en-US" sz="4500" kern="0" dirty="0">
              <a:solidFill>
                <a:srgbClr val="C988BB"/>
              </a:solidFill>
              <a:latin typeface="Myriad Pro Bold Condensed" charset="0"/>
              <a:ea typeface="Myriad Pro Bold Condensed" charset="0"/>
              <a:cs typeface="Myriad Pro Bold Condensed" charset="0"/>
            </a:endParaRPr>
          </a:p>
        </p:txBody>
      </p:sp>
      <p:sp>
        <p:nvSpPr>
          <p:cNvPr id="23" name="Content Placeholder 2"/>
          <p:cNvSpPr txBox="1">
            <a:spLocks/>
          </p:cNvSpPr>
          <p:nvPr/>
        </p:nvSpPr>
        <p:spPr bwMode="auto">
          <a:xfrm>
            <a:off x="6276975" y="3536950"/>
            <a:ext cx="1931988"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C988BB"/>
                </a:solidFill>
                <a:latin typeface="Myriad Pro Bold Condensed" charset="0"/>
                <a:ea typeface="Myriad Pro Bold Condensed" charset="0"/>
                <a:cs typeface="Myriad Pro Bold Condensed" charset="0"/>
              </a:rPr>
              <a:t>P=0.1</a:t>
            </a:r>
            <a:endParaRPr lang="en-US" sz="4500" kern="0" dirty="0">
              <a:solidFill>
                <a:srgbClr val="C988BB"/>
              </a:solidFill>
              <a:latin typeface="Myriad Pro Bold Condensed" charset="0"/>
              <a:ea typeface="Myriad Pro Bold Condensed" charset="0"/>
              <a:cs typeface="Myriad Pro Bold Condensed" charset="0"/>
            </a:endParaRPr>
          </a:p>
        </p:txBody>
      </p:sp>
      <p:sp>
        <p:nvSpPr>
          <p:cNvPr id="24" name="Content Placeholder 2"/>
          <p:cNvSpPr txBox="1">
            <a:spLocks/>
          </p:cNvSpPr>
          <p:nvPr/>
        </p:nvSpPr>
        <p:spPr bwMode="auto">
          <a:xfrm>
            <a:off x="8912225" y="3536950"/>
            <a:ext cx="1930400"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C988BB"/>
                </a:solidFill>
                <a:latin typeface="Myriad Pro Bold Condensed" charset="0"/>
                <a:ea typeface="Myriad Pro Bold Condensed" charset="0"/>
                <a:cs typeface="Myriad Pro Bold Condensed" charset="0"/>
              </a:rPr>
              <a:t>P=0.3</a:t>
            </a:r>
            <a:endParaRPr lang="en-US" sz="4500" kern="0" dirty="0">
              <a:solidFill>
                <a:srgbClr val="C988BB"/>
              </a:solidFill>
              <a:latin typeface="Myriad Pro Bold Condensed" charset="0"/>
              <a:ea typeface="Myriad Pro Bold Condensed" charset="0"/>
              <a:cs typeface="Myriad Pro Bold Condensed" charset="0"/>
            </a:endParaRPr>
          </a:p>
        </p:txBody>
      </p:sp>
      <p:sp>
        <p:nvSpPr>
          <p:cNvPr id="25" name="Content Placeholder 2"/>
          <p:cNvSpPr txBox="1">
            <a:spLocks/>
          </p:cNvSpPr>
          <p:nvPr/>
        </p:nvSpPr>
        <p:spPr bwMode="auto">
          <a:xfrm>
            <a:off x="11779250" y="3536950"/>
            <a:ext cx="1931988"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C988BB"/>
                </a:solidFill>
                <a:latin typeface="Myriad Pro Bold Condensed" charset="0"/>
                <a:ea typeface="Myriad Pro Bold Condensed" charset="0"/>
                <a:cs typeface="Myriad Pro Bold Condensed" charset="0"/>
              </a:rPr>
              <a:t>P=0.8</a:t>
            </a:r>
            <a:endParaRPr lang="en-US" sz="4500" kern="0" dirty="0">
              <a:solidFill>
                <a:srgbClr val="C988BB"/>
              </a:solidFill>
              <a:latin typeface="Myriad Pro Bold Condensed" charset="0"/>
              <a:ea typeface="Myriad Pro Bold Condensed" charset="0"/>
              <a:cs typeface="Myriad Pro Bold Condensed" charset="0"/>
            </a:endParaRPr>
          </a:p>
        </p:txBody>
      </p:sp>
      <p:pic>
        <p:nvPicPr>
          <p:cNvPr id="148491" name="Picture 29"/>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8663" y="-2227263"/>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8492"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017000" y="-2227263"/>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8493"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54750" y="-2227263"/>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8494"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90913" y="-2227263"/>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8495"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779250" y="-2227263"/>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Box 25"/>
          <p:cNvSpPr txBox="1">
            <a:spLocks noChangeArrowheads="1"/>
          </p:cNvSpPr>
          <p:nvPr/>
        </p:nvSpPr>
        <p:spPr bwMode="auto">
          <a:xfrm>
            <a:off x="7106653" y="2189163"/>
            <a:ext cx="5766385"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x-none" sz="4400" dirty="0">
                <a:latin typeface="Avenir Next Condensed Demi Bold" charset="0"/>
                <a:ea typeface="Avenir Next Condensed Demi Bold" charset="0"/>
                <a:cs typeface="Avenir Next Condensed Demi Bold" charset="0"/>
              </a:rPr>
              <a:t>Static selectivity = </a:t>
            </a:r>
            <a:r>
              <a:rPr lang="en-US" altLang="x-none" sz="4400" dirty="0" smtClean="0">
                <a:latin typeface="Avenir Next Condensed Demi Bold" charset="0"/>
                <a:ea typeface="Avenir Next Condensed Demi Bold" charset="0"/>
                <a:cs typeface="Avenir Next Condensed Demi Bold" charset="0"/>
              </a:rPr>
              <a:t>1 </a:t>
            </a:r>
            <a:r>
              <a:rPr lang="en-US" altLang="x-none" sz="4400" dirty="0">
                <a:latin typeface="Avenir Next Condensed Demi Bold" charset="0"/>
                <a:ea typeface="Avenir Next Condensed Demi Bold" charset="0"/>
                <a:cs typeface="Avenir Next Condensed Demi Bold" charset="0"/>
              </a:rPr>
              <a:t>/ 5</a:t>
            </a:r>
          </a:p>
        </p:txBody>
      </p:sp>
      <p:sp>
        <p:nvSpPr>
          <p:cNvPr id="20" name="Title 1"/>
          <p:cNvSpPr>
            <a:spLocks noGrp="1"/>
          </p:cNvSpPr>
          <p:nvPr>
            <p:ph type="title"/>
          </p:nvPr>
        </p:nvSpPr>
        <p:spPr/>
        <p:txBody>
          <a:bodyPr/>
          <a:lstStyle/>
          <a:p>
            <a:pPr>
              <a:defRPr/>
            </a:pPr>
            <a:r>
              <a:rPr lang="en-US" smtClean="0"/>
              <a:t>Katharopoulos18’s approach</a:t>
            </a:r>
            <a:endParaRPr lang="en-US" dirty="0"/>
          </a:p>
        </p:txBody>
      </p:sp>
    </p:spTree>
    <p:extLst>
      <p:ext uri="{BB962C8B-B14F-4D97-AF65-F5344CB8AC3E}">
        <p14:creationId xmlns:p14="http://schemas.microsoft.com/office/powerpoint/2010/main" val="167624033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5651"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79688" y="1887538"/>
            <a:ext cx="9317037" cy="6210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p:cNvSpPr>
            <a:spLocks noGrp="1"/>
          </p:cNvSpPr>
          <p:nvPr>
            <p:ph type="title"/>
          </p:nvPr>
        </p:nvSpPr>
        <p:spPr/>
        <p:txBody>
          <a:bodyPr/>
          <a:lstStyle/>
          <a:p>
            <a:pPr>
              <a:defRPr/>
            </a:pPr>
            <a:r>
              <a:rPr lang="en-US" smtClean="0"/>
              <a:t>SB saves </a:t>
            </a:r>
            <a:r>
              <a:rPr lang="en-US" dirty="0" smtClean="0"/>
              <a:t>training iterations on CIFAR10</a:t>
            </a:r>
            <a:endParaRPr lang="en-US" dirty="0"/>
          </a:p>
        </p:txBody>
      </p:sp>
    </p:spTree>
    <p:extLst>
      <p:ext uri="{BB962C8B-B14F-4D97-AF65-F5344CB8AC3E}">
        <p14:creationId xmlns:p14="http://schemas.microsoft.com/office/powerpoint/2010/main" val="2277944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7699"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865438" y="1887538"/>
            <a:ext cx="8743950" cy="582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p:cNvSpPr>
            <a:spLocks noGrp="1"/>
          </p:cNvSpPr>
          <p:nvPr>
            <p:ph type="title"/>
          </p:nvPr>
        </p:nvSpPr>
        <p:spPr/>
        <p:txBody>
          <a:bodyPr/>
          <a:lstStyle/>
          <a:p>
            <a:pPr>
              <a:defRPr/>
            </a:pPr>
            <a:r>
              <a:rPr lang="en-US" dirty="0" smtClean="0"/>
              <a:t>SB saves training iterations on CIFAR100</a:t>
            </a:r>
            <a:endParaRPr lang="en-US" dirty="0"/>
          </a:p>
        </p:txBody>
      </p:sp>
    </p:spTree>
    <p:extLst>
      <p:ext uri="{BB962C8B-B14F-4D97-AF65-F5344CB8AC3E}">
        <p14:creationId xmlns:p14="http://schemas.microsoft.com/office/powerpoint/2010/main" val="145790757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87488" y="2781300"/>
            <a:ext cx="11501437" cy="344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p:cNvSpPr>
            <a:spLocks noGrp="1"/>
          </p:cNvSpPr>
          <p:nvPr>
            <p:ph type="title"/>
          </p:nvPr>
        </p:nvSpPr>
        <p:spPr/>
        <p:txBody>
          <a:bodyPr/>
          <a:lstStyle/>
          <a:p>
            <a:pPr>
              <a:defRPr/>
            </a:pPr>
            <a:r>
              <a:rPr lang="en-US" dirty="0" smtClean="0"/>
              <a:t>SB accelerates training to target error rate</a:t>
            </a:r>
            <a:endParaRPr lang="en-US" dirty="0"/>
          </a:p>
        </p:txBody>
      </p:sp>
    </p:spTree>
    <p:extLst>
      <p:ext uri="{BB962C8B-B14F-4D97-AF65-F5344CB8AC3E}">
        <p14:creationId xmlns:p14="http://schemas.microsoft.com/office/powerpoint/2010/main" val="11236628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defTabSz="1097280" eaLnBrk="1" fontAlgn="auto" hangingPunct="1">
              <a:spcAft>
                <a:spcPts val="0"/>
              </a:spcAft>
              <a:defRPr/>
            </a:pPr>
            <a:r>
              <a:rPr lang="en-US" dirty="0" smtClean="0">
                <a:ea typeface="Avenir Next Condensed Demi Bold" charset="0"/>
                <a:cs typeface="Avenir Next Condensed Demi Bold" charset="0"/>
              </a:rPr>
              <a:t>DNN training analyzes many examples</a:t>
            </a:r>
            <a:endParaRPr lang="en-US" sz="5280" dirty="0">
              <a:ea typeface="Avenir Next Condensed Demi Bold" charset="0"/>
              <a:cs typeface="Avenir Next Condensed Demi Bold" charset="0"/>
            </a:endParaRPr>
          </a:p>
        </p:txBody>
      </p:sp>
      <p:pic>
        <p:nvPicPr>
          <p:cNvPr id="19458"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73263"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59"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19638"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0"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66013"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1" name="Picture 18"/>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210800"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2"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73263"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3"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19638"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4"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66013"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5" name="Picture 2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210800"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6"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73263"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7" name="Picture 2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19638"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8"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66013"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9" name="Picture 2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210800"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0" name="Picture 7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955588"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1" name="Picture 7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955588"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2" name="Picture 77"/>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955588"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3" name="Picture 78"/>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3113" y="3854450"/>
            <a:ext cx="2082801"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4" name="Picture 79"/>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3113" y="2028825"/>
            <a:ext cx="2082801"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5" name="Picture 8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3113" y="5681663"/>
            <a:ext cx="2082801"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63835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818147" y="5498181"/>
            <a:ext cx="13093116" cy="1371600"/>
          </a:xfrm>
          <a:prstGeom prst="rect">
            <a:avLst/>
          </a:prstGeom>
        </p:spPr>
        <p:txBody>
          <a:bodyPr vert="horz" lIns="91440" tIns="45720" rIns="91440" bIns="45720" rtlCol="0" anchor="b">
            <a:noAutofit/>
          </a:bodyPr>
          <a:lstStyle>
            <a:lvl1pPr algn="ctr" defTabSz="1097280" rtl="0" eaLnBrk="1" latinLnBrk="0" hangingPunct="1">
              <a:lnSpc>
                <a:spcPct val="90000"/>
              </a:lnSpc>
              <a:spcBef>
                <a:spcPct val="0"/>
              </a:spcBef>
              <a:buNone/>
              <a:defRPr sz="7200" b="1" i="0" kern="1200">
                <a:solidFill>
                  <a:schemeClr val="tx1"/>
                </a:solidFill>
                <a:latin typeface="Avenir Next Condensed Demi Bold" charset="0"/>
                <a:ea typeface="+mj-ea"/>
                <a:cs typeface="+mj-cs"/>
              </a:defRPr>
            </a:lvl1pPr>
          </a:lstStyle>
          <a:p>
            <a:pPr algn="l" fontAlgn="auto">
              <a:spcAft>
                <a:spcPts val="0"/>
              </a:spcAft>
              <a:defRPr/>
            </a:pPr>
            <a:r>
              <a:rPr lang="en-US" sz="7000" dirty="0" smtClean="0">
                <a:solidFill>
                  <a:srgbClr val="C988BB"/>
                </a:solidFill>
                <a:ea typeface="Avenir Next Condensed Demi Bold" charset="0"/>
                <a:cs typeface="Avenir Next Condensed Demi Bold" charset="0"/>
              </a:rPr>
              <a:t>Why does SB perform well?</a:t>
            </a:r>
            <a:endParaRPr lang="en-US" sz="7000" dirty="0">
              <a:solidFill>
                <a:srgbClr val="C988BB"/>
              </a:solidFill>
              <a:ea typeface="Avenir Next Condensed Demi Bold" charset="0"/>
              <a:cs typeface="Avenir Next Condensed Demi Bold" charset="0"/>
            </a:endParaRPr>
          </a:p>
        </p:txBody>
      </p:sp>
    </p:spTree>
    <p:extLst>
      <p:ext uri="{BB962C8B-B14F-4D97-AF65-F5344CB8AC3E}">
        <p14:creationId xmlns:p14="http://schemas.microsoft.com/office/powerpoint/2010/main" val="79088079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65890" name="Picture 10"/>
          <p:cNvPicPr>
            <a:picLocks noChangeAspect="1"/>
          </p:cNvPicPr>
          <p:nvPr/>
        </p:nvPicPr>
        <p:blipFill>
          <a:blip r:embed="rId3">
            <a:extLst>
              <a:ext uri="{28A0092B-C50C-407E-A947-70E740481C1C}">
                <a14:useLocalDpi xmlns:a14="http://schemas.microsoft.com/office/drawing/2010/main" val="0"/>
              </a:ext>
            </a:extLst>
          </a:blip>
          <a:srcRect l="62573" t="77338" r="3661" b="8594"/>
          <a:stretch>
            <a:fillRect/>
          </a:stretch>
        </p:blipFill>
        <p:spPr bwMode="auto">
          <a:xfrm>
            <a:off x="1404938" y="1966913"/>
            <a:ext cx="11420475" cy="6345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ectangle 11"/>
          <p:cNvSpPr/>
          <p:nvPr/>
        </p:nvSpPr>
        <p:spPr bwMode="auto">
          <a:xfrm>
            <a:off x="1847850" y="2073275"/>
            <a:ext cx="5338763" cy="1522413"/>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
        <p:nvSpPr>
          <p:cNvPr id="15" name="Rectangle 14"/>
          <p:cNvSpPr/>
          <p:nvPr/>
        </p:nvSpPr>
        <p:spPr bwMode="auto">
          <a:xfrm>
            <a:off x="7332663" y="2065338"/>
            <a:ext cx="1625600" cy="1530350"/>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
        <p:nvSpPr>
          <p:cNvPr id="16" name="Rectangle 15"/>
          <p:cNvSpPr/>
          <p:nvPr/>
        </p:nvSpPr>
        <p:spPr bwMode="auto">
          <a:xfrm>
            <a:off x="9266238" y="2065338"/>
            <a:ext cx="1625600" cy="3529012"/>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
        <p:nvSpPr>
          <p:cNvPr id="17" name="Rectangle 16"/>
          <p:cNvSpPr/>
          <p:nvPr/>
        </p:nvSpPr>
        <p:spPr bwMode="auto">
          <a:xfrm>
            <a:off x="3721100" y="4046538"/>
            <a:ext cx="1625600" cy="1531937"/>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
        <p:nvSpPr>
          <p:cNvPr id="18" name="Rectangle 17"/>
          <p:cNvSpPr/>
          <p:nvPr/>
        </p:nvSpPr>
        <p:spPr bwMode="auto">
          <a:xfrm>
            <a:off x="7366000" y="6176963"/>
            <a:ext cx="1625600" cy="1530350"/>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
        <p:nvSpPr>
          <p:cNvPr id="19" name="Rectangle 18"/>
          <p:cNvSpPr/>
          <p:nvPr/>
        </p:nvSpPr>
        <p:spPr bwMode="auto">
          <a:xfrm>
            <a:off x="1865313" y="4030663"/>
            <a:ext cx="1625600" cy="1530350"/>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
        <p:nvSpPr>
          <p:cNvPr id="10" name="Title 1"/>
          <p:cNvSpPr>
            <a:spLocks noGrp="1"/>
          </p:cNvSpPr>
          <p:nvPr>
            <p:ph type="title"/>
          </p:nvPr>
        </p:nvSpPr>
        <p:spPr/>
        <p:txBody>
          <a:bodyPr/>
          <a:lstStyle/>
          <a:p>
            <a:pPr>
              <a:defRPr/>
            </a:pPr>
            <a:r>
              <a:rPr lang="en-US" dirty="0" smtClean="0"/>
              <a:t>Which examples are hard?</a:t>
            </a:r>
            <a:endParaRPr lang="en-US" dirty="0"/>
          </a:p>
        </p:txBody>
      </p:sp>
    </p:spTree>
    <p:extLst>
      <p:ext uri="{BB962C8B-B14F-4D97-AF65-F5344CB8AC3E}">
        <p14:creationId xmlns:p14="http://schemas.microsoft.com/office/powerpoint/2010/main" val="1031397548"/>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16"/>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12"/>
                                        </p:tgtEl>
                                        <p:attrNameLst>
                                          <p:attrName>style.visibility</p:attrName>
                                        </p:attrNameLst>
                                      </p:cBhvr>
                                      <p:to>
                                        <p:strVal val="hidden"/>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par>
                                <p:cTn id="25" presetID="1" presetClass="exit" presetSubtype="0" fill="hold" grpId="1" nodeType="withEffect">
                                  <p:stCondLst>
                                    <p:cond delay="0"/>
                                  </p:stCondLst>
                                  <p:childTnLst>
                                    <p:set>
                                      <p:cBhvr>
                                        <p:cTn id="26" dur="1" fill="hold">
                                          <p:stCondLst>
                                            <p:cond delay="0"/>
                                          </p:stCondLst>
                                        </p:cTn>
                                        <p:tgtEl>
                                          <p:spTgt spid="17"/>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18"/>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5" grpId="0" animBg="1"/>
      <p:bldP spid="15" grpId="1" animBg="1"/>
      <p:bldP spid="16" grpId="0" animBg="1"/>
      <p:bldP spid="16" grpId="1" animBg="1"/>
      <p:bldP spid="17" grpId="0" animBg="1"/>
      <p:bldP spid="17" grpId="1" animBg="1"/>
      <p:bldP spid="18" grpId="0" animBg="1"/>
      <p:bldP spid="18" grpId="1" animBg="1"/>
      <p:bldP spid="19"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p:cNvGrpSpPr>
          <p:nvPr/>
        </p:nvGrpSpPr>
        <p:grpSpPr bwMode="auto">
          <a:xfrm>
            <a:off x="1111250" y="3914775"/>
            <a:ext cx="6451600" cy="1257300"/>
            <a:chOff x="4451351" y="3057524"/>
            <a:chExt cx="6452519" cy="1257300"/>
          </a:xfrm>
        </p:grpSpPr>
        <p:pic>
          <p:nvPicPr>
            <p:cNvPr id="163853" name="Picture 9"/>
            <p:cNvPicPr>
              <a:picLocks noChangeAspect="1"/>
            </p:cNvPicPr>
            <p:nvPr/>
          </p:nvPicPr>
          <p:blipFill>
            <a:blip r:embed="rId3">
              <a:extLst>
                <a:ext uri="{28A0092B-C50C-407E-A947-70E740481C1C}">
                  <a14:useLocalDpi xmlns:a14="http://schemas.microsoft.com/office/drawing/2010/main" val="0"/>
                </a:ext>
              </a:extLst>
            </a:blip>
            <a:srcRect l="83928" t="53442" r="7507" b="41245"/>
            <a:stretch>
              <a:fillRect/>
            </a:stretch>
          </p:blipFill>
          <p:spPr bwMode="auto">
            <a:xfrm>
              <a:off x="4451351" y="3057524"/>
              <a:ext cx="2114550" cy="125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54" name="TextBox 10"/>
            <p:cNvSpPr txBox="1">
              <a:spLocks noChangeArrowheads="1"/>
            </p:cNvSpPr>
            <p:nvPr/>
          </p:nvSpPr>
          <p:spPr bwMode="auto">
            <a:xfrm>
              <a:off x="6502401" y="3119523"/>
              <a:ext cx="440146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6000">
                  <a:latin typeface="Myriad Pro Bold Condensed" charset="0"/>
                  <a:ea typeface="Myriad Pro Bold Condensed" charset="0"/>
                  <a:cs typeface="Myriad Pro Bold Condensed" charset="0"/>
                </a:rPr>
                <a:t>= [0.1, 0.3, 0.6]</a:t>
              </a:r>
            </a:p>
          </p:txBody>
        </p:sp>
      </p:grpSp>
      <p:grpSp>
        <p:nvGrpSpPr>
          <p:cNvPr id="8" name="Group 7"/>
          <p:cNvGrpSpPr>
            <a:grpSpLocks/>
          </p:cNvGrpSpPr>
          <p:nvPr/>
        </p:nvGrpSpPr>
        <p:grpSpPr bwMode="auto">
          <a:xfrm>
            <a:off x="1131888" y="2541588"/>
            <a:ext cx="6410325" cy="1200150"/>
            <a:chOff x="4514851" y="4386262"/>
            <a:chExt cx="6409655" cy="1200150"/>
          </a:xfrm>
        </p:grpSpPr>
        <p:pic>
          <p:nvPicPr>
            <p:cNvPr id="163851" name="Picture 8"/>
            <p:cNvPicPr>
              <a:picLocks noChangeAspect="1"/>
            </p:cNvPicPr>
            <p:nvPr/>
          </p:nvPicPr>
          <p:blipFill>
            <a:blip r:embed="rId3">
              <a:extLst>
                <a:ext uri="{28A0092B-C50C-407E-A947-70E740481C1C}">
                  <a14:useLocalDpi xmlns:a14="http://schemas.microsoft.com/office/drawing/2010/main" val="0"/>
                </a:ext>
              </a:extLst>
            </a:blip>
            <a:srcRect l="83900" t="63164" r="8046" b="31763"/>
            <a:stretch>
              <a:fillRect/>
            </a:stretch>
          </p:blipFill>
          <p:spPr bwMode="auto">
            <a:xfrm>
              <a:off x="4514851" y="4386262"/>
              <a:ext cx="198755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52" name="TextBox 11"/>
            <p:cNvSpPr txBox="1">
              <a:spLocks noChangeArrowheads="1"/>
            </p:cNvSpPr>
            <p:nvPr/>
          </p:nvSpPr>
          <p:spPr bwMode="auto">
            <a:xfrm>
              <a:off x="6523037" y="4478505"/>
              <a:ext cx="440146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6000">
                  <a:latin typeface="Myriad Pro Bold Condensed" charset="0"/>
                  <a:ea typeface="Myriad Pro Bold Condensed" charset="0"/>
                  <a:cs typeface="Myriad Pro Bold Condensed" charset="0"/>
                </a:rPr>
                <a:t>= [0, 1, 0]</a:t>
              </a:r>
            </a:p>
          </p:txBody>
        </p:sp>
      </p:grpSp>
      <p:grpSp>
        <p:nvGrpSpPr>
          <p:cNvPr id="12" name="Group 11"/>
          <p:cNvGrpSpPr>
            <a:grpSpLocks/>
          </p:cNvGrpSpPr>
          <p:nvPr/>
        </p:nvGrpSpPr>
        <p:grpSpPr bwMode="auto">
          <a:xfrm>
            <a:off x="877888" y="5086350"/>
            <a:ext cx="8823325" cy="1693863"/>
            <a:chOff x="7561059" y="4637921"/>
            <a:chExt cx="8823008" cy="1693617"/>
          </a:xfrm>
        </p:grpSpPr>
        <p:pic>
          <p:nvPicPr>
            <p:cNvPr id="163849" name="Picture 2"/>
            <p:cNvPicPr>
              <a:picLocks noChangeAspect="1"/>
            </p:cNvPicPr>
            <p:nvPr/>
          </p:nvPicPr>
          <p:blipFill>
            <a:blip r:embed="rId4">
              <a:extLst>
                <a:ext uri="{28A0092B-C50C-407E-A947-70E740481C1C}">
                  <a14:useLocalDpi xmlns:a14="http://schemas.microsoft.com/office/drawing/2010/main" val="0"/>
                </a:ext>
              </a:extLst>
            </a:blip>
            <a:srcRect l="5875" t="88889" r="69225" b="5849"/>
            <a:stretch>
              <a:fillRect/>
            </a:stretch>
          </p:blipFill>
          <p:spPr bwMode="auto">
            <a:xfrm>
              <a:off x="7561059" y="4637921"/>
              <a:ext cx="4829947" cy="16936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50" name="TextBox 11"/>
            <p:cNvSpPr txBox="1">
              <a:spLocks noChangeArrowheads="1"/>
            </p:cNvSpPr>
            <p:nvPr/>
          </p:nvSpPr>
          <p:spPr bwMode="auto">
            <a:xfrm>
              <a:off x="11982138" y="4976897"/>
              <a:ext cx="440192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6000">
                  <a:latin typeface="Myriad Pro Bold Condensed" charset="0"/>
                  <a:ea typeface="Myriad Pro Bold Condensed" charset="0"/>
                  <a:cs typeface="Myriad Pro Bold Condensed" charset="0"/>
                </a:rPr>
                <a:t>= 0.3</a:t>
              </a:r>
            </a:p>
          </p:txBody>
        </p:sp>
      </p:grpSp>
      <p:pic>
        <p:nvPicPr>
          <p:cNvPr id="2" name="Picture 1"/>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642225" y="2541588"/>
            <a:ext cx="6588125" cy="4392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3"/>
          <p:cNvSpPr txBox="1">
            <a:spLocks noChangeArrowheads="1"/>
          </p:cNvSpPr>
          <p:nvPr/>
        </p:nvSpPr>
        <p:spPr bwMode="auto">
          <a:xfrm>
            <a:off x="1822450" y="3213100"/>
            <a:ext cx="5530850" cy="193899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x-none" sz="4000" dirty="0">
                <a:latin typeface="Avenir Next Condensed Demi Bold" charset="0"/>
                <a:ea typeface="Avenir Next Condensed Demi Bold" charset="0"/>
                <a:cs typeface="Avenir Next Condensed Demi Bold" charset="0"/>
              </a:rPr>
              <a:t>1% examples correct w/ Baseline</a:t>
            </a:r>
          </a:p>
          <a:p>
            <a:r>
              <a:rPr lang="en-US" altLang="x-none" sz="4000" dirty="0">
                <a:latin typeface="Avenir Next Condensed Demi Bold" charset="0"/>
                <a:ea typeface="Avenir Next Condensed Demi Bold" charset="0"/>
                <a:cs typeface="Avenir Next Condensed Demi Bold" charset="0"/>
              </a:rPr>
              <a:t>29% examples correct w/ SB</a:t>
            </a:r>
          </a:p>
        </p:txBody>
      </p:sp>
      <p:cxnSp>
        <p:nvCxnSpPr>
          <p:cNvPr id="7" name="Straight Arrow Connector 6"/>
          <p:cNvCxnSpPr/>
          <p:nvPr/>
        </p:nvCxnSpPr>
        <p:spPr>
          <a:xfrm>
            <a:off x="7353300" y="3976688"/>
            <a:ext cx="2347913" cy="2233612"/>
          </a:xfrm>
          <a:prstGeom prst="straightConnector1">
            <a:avLst/>
          </a:prstGeom>
          <a:ln w="381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 name="Title 1"/>
          <p:cNvSpPr>
            <a:spLocks noGrp="1"/>
          </p:cNvSpPr>
          <p:nvPr>
            <p:ph type="title"/>
          </p:nvPr>
        </p:nvSpPr>
        <p:spPr/>
        <p:txBody>
          <a:bodyPr/>
          <a:lstStyle/>
          <a:p>
            <a:pPr>
              <a:defRPr/>
            </a:pPr>
            <a:r>
              <a:rPr lang="en-US" dirty="0" smtClean="0"/>
              <a:t>SB on CIFAR10 focuses on hard examples</a:t>
            </a:r>
            <a:endParaRPr lang="en-US" dirty="0"/>
          </a:p>
        </p:txBody>
      </p:sp>
    </p:spTree>
    <p:extLst>
      <p:ext uri="{BB962C8B-B14F-4D97-AF65-F5344CB8AC3E}">
        <p14:creationId xmlns:p14="http://schemas.microsoft.com/office/powerpoint/2010/main" val="1721160312"/>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xit" presetSubtype="0" fill="hold" nodeType="clickEffect">
                                  <p:stCondLst>
                                    <p:cond delay="0"/>
                                  </p:stCondLst>
                                  <p:childTnLst>
                                    <p:set>
                                      <p:cBhvr>
                                        <p:cTn id="22" dur="1" fill="hold">
                                          <p:stCondLst>
                                            <p:cond delay="0"/>
                                          </p:stCondLst>
                                        </p:cTn>
                                        <p:tgtEl>
                                          <p:spTgt spid="8"/>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5"/>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12"/>
                                        </p:tgtEl>
                                        <p:attrNameLst>
                                          <p:attrName>style.visibility</p:attrName>
                                        </p:attrNameLst>
                                      </p:cBhvr>
                                      <p:to>
                                        <p:strVal val="hidden"/>
                                      </p:to>
                                    </p:set>
                                  </p:childTnLst>
                                </p:cTn>
                              </p:par>
                              <p:par>
                                <p:cTn id="27" presetID="1" presetClass="entr" presetSubtype="0" fill="hold" grpId="0" nodeType="withEffect">
                                  <p:stCondLst>
                                    <p:cond delay="0"/>
                                  </p:stCondLst>
                                  <p:childTnLst>
                                    <p:set>
                                      <p:cBhvr>
                                        <p:cTn id="28" dur="1" fill="hold">
                                          <p:stCondLst>
                                            <p:cond delay="0"/>
                                          </p:stCondLst>
                                        </p:cTn>
                                        <p:tgtEl>
                                          <p:spTgt spid="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SB on CIFAR10 focuses on hard examples</a:t>
            </a:r>
            <a:endParaRPr lang="en-US" dirty="0"/>
          </a:p>
        </p:txBody>
      </p:sp>
      <p:pic>
        <p:nvPicPr>
          <p:cNvPr id="45062"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36396" y="2542006"/>
            <a:ext cx="6800850" cy="453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237246" y="2542006"/>
            <a:ext cx="6800850" cy="453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37866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Which images are easy?</a:t>
            </a:r>
            <a:endParaRPr lang="en-US" dirty="0"/>
          </a:p>
        </p:txBody>
      </p:sp>
      <p:pic>
        <p:nvPicPr>
          <p:cNvPr id="47109" name="Picture 26"/>
          <p:cNvPicPr>
            <a:picLocks noChangeAspect="1"/>
          </p:cNvPicPr>
          <p:nvPr/>
        </p:nvPicPr>
        <p:blipFill rotWithShape="1">
          <a:blip r:embed="rId3">
            <a:extLst>
              <a:ext uri="{28A0092B-C50C-407E-A947-70E740481C1C}">
                <a14:useLocalDpi xmlns:a14="http://schemas.microsoft.com/office/drawing/2010/main" val="0"/>
              </a:ext>
            </a:extLst>
          </a:blip>
          <a:srcRect l="29173" t="77338" r="37427" b="8594"/>
          <a:stretch/>
        </p:blipFill>
        <p:spPr bwMode="auto">
          <a:xfrm>
            <a:off x="1780674" y="1967243"/>
            <a:ext cx="11295564" cy="6345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Which images are hard?</a:t>
            </a:r>
            <a:endParaRPr lang="en-US" dirty="0"/>
          </a:p>
        </p:txBody>
      </p:sp>
      <p:pic>
        <p:nvPicPr>
          <p:cNvPr id="49157" name="Picture 10"/>
          <p:cNvPicPr>
            <a:picLocks noChangeAspect="1"/>
          </p:cNvPicPr>
          <p:nvPr/>
        </p:nvPicPr>
        <p:blipFill>
          <a:blip r:embed="rId3">
            <a:extLst>
              <a:ext uri="{28A0092B-C50C-407E-A947-70E740481C1C}">
                <a14:useLocalDpi xmlns:a14="http://schemas.microsoft.com/office/drawing/2010/main" val="0"/>
              </a:ext>
            </a:extLst>
          </a:blip>
          <a:srcRect l="62573" t="77338" r="3661" b="8594"/>
          <a:stretch>
            <a:fillRect/>
          </a:stretch>
        </p:blipFill>
        <p:spPr bwMode="auto">
          <a:xfrm>
            <a:off x="1404938" y="1967243"/>
            <a:ext cx="11420475" cy="6345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ectangle 11"/>
          <p:cNvSpPr/>
          <p:nvPr/>
        </p:nvSpPr>
        <p:spPr bwMode="auto">
          <a:xfrm>
            <a:off x="1847850" y="2073605"/>
            <a:ext cx="5338763" cy="1522413"/>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
        <p:nvSpPr>
          <p:cNvPr id="15" name="Rectangle 14"/>
          <p:cNvSpPr/>
          <p:nvPr/>
        </p:nvSpPr>
        <p:spPr bwMode="auto">
          <a:xfrm>
            <a:off x="7332663" y="2065668"/>
            <a:ext cx="1625600" cy="1530350"/>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
        <p:nvSpPr>
          <p:cNvPr id="16" name="Rectangle 15"/>
          <p:cNvSpPr/>
          <p:nvPr/>
        </p:nvSpPr>
        <p:spPr bwMode="auto">
          <a:xfrm>
            <a:off x="9266238" y="2065668"/>
            <a:ext cx="1625600" cy="3529012"/>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
        <p:nvSpPr>
          <p:cNvPr id="17" name="Rectangle 16"/>
          <p:cNvSpPr/>
          <p:nvPr/>
        </p:nvSpPr>
        <p:spPr bwMode="auto">
          <a:xfrm>
            <a:off x="3721100" y="4046868"/>
            <a:ext cx="1625600" cy="1531937"/>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
        <p:nvSpPr>
          <p:cNvPr id="18" name="Rectangle 17"/>
          <p:cNvSpPr/>
          <p:nvPr/>
        </p:nvSpPr>
        <p:spPr bwMode="auto">
          <a:xfrm>
            <a:off x="7366000" y="6177293"/>
            <a:ext cx="1625600" cy="1530350"/>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
        <p:nvSpPr>
          <p:cNvPr id="19" name="Rectangle 18"/>
          <p:cNvSpPr/>
          <p:nvPr/>
        </p:nvSpPr>
        <p:spPr bwMode="auto">
          <a:xfrm>
            <a:off x="1865313" y="4030993"/>
            <a:ext cx="1625600" cy="1530350"/>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16"/>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12"/>
                                        </p:tgtEl>
                                        <p:attrNameLst>
                                          <p:attrName>style.visibility</p:attrName>
                                        </p:attrNameLst>
                                      </p:cBhvr>
                                      <p:to>
                                        <p:strVal val="hidden"/>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par>
                                <p:cTn id="25" presetID="1" presetClass="exit" presetSubtype="0" fill="hold" grpId="1" nodeType="withEffect">
                                  <p:stCondLst>
                                    <p:cond delay="0"/>
                                  </p:stCondLst>
                                  <p:childTnLst>
                                    <p:set>
                                      <p:cBhvr>
                                        <p:cTn id="26" dur="1" fill="hold">
                                          <p:stCondLst>
                                            <p:cond delay="0"/>
                                          </p:stCondLst>
                                        </p:cTn>
                                        <p:tgtEl>
                                          <p:spTgt spid="17"/>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18"/>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5" grpId="0" animBg="1"/>
      <p:bldP spid="15" grpId="1" animBg="1"/>
      <p:bldP spid="16" grpId="0" animBg="1"/>
      <p:bldP spid="16" grpId="1" animBg="1"/>
      <p:bldP spid="17" grpId="0" animBg="1"/>
      <p:bldP spid="17" grpId="1" animBg="1"/>
      <p:bldP spid="18" grpId="0" animBg="1"/>
      <p:bldP spid="18" grpId="1" animBg="1"/>
      <p:bldP spid="19"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818147" y="5498181"/>
            <a:ext cx="13093116" cy="1371600"/>
          </a:xfrm>
          <a:prstGeom prst="rect">
            <a:avLst/>
          </a:prstGeom>
        </p:spPr>
        <p:txBody>
          <a:bodyPr vert="horz" lIns="91440" tIns="45720" rIns="91440" bIns="45720" rtlCol="0" anchor="b">
            <a:noAutofit/>
          </a:bodyPr>
          <a:lstStyle>
            <a:lvl1pPr algn="ctr" defTabSz="1097280" rtl="0" eaLnBrk="1" latinLnBrk="0" hangingPunct="1">
              <a:lnSpc>
                <a:spcPct val="90000"/>
              </a:lnSpc>
              <a:spcBef>
                <a:spcPct val="0"/>
              </a:spcBef>
              <a:buNone/>
              <a:defRPr sz="7200" b="1" i="0" kern="1200">
                <a:solidFill>
                  <a:schemeClr val="tx1"/>
                </a:solidFill>
                <a:latin typeface="Avenir Next Condensed Demi Bold" charset="0"/>
                <a:ea typeface="+mj-ea"/>
                <a:cs typeface="+mj-cs"/>
              </a:defRPr>
            </a:lvl1pPr>
          </a:lstStyle>
          <a:p>
            <a:pPr algn="l" fontAlgn="auto">
              <a:spcAft>
                <a:spcPts val="0"/>
              </a:spcAft>
              <a:defRPr/>
            </a:pPr>
            <a:r>
              <a:rPr lang="en-US" sz="7000" dirty="0" smtClean="0">
                <a:solidFill>
                  <a:srgbClr val="C988BB"/>
                </a:solidFill>
                <a:ea typeface="Avenir Next Condensed Demi Bold" charset="0"/>
                <a:cs typeface="Avenir Next Condensed Demi Bold" charset="0"/>
              </a:rPr>
              <a:t>Is SB robust to label error?</a:t>
            </a:r>
            <a:endParaRPr lang="en-US" sz="7000" dirty="0">
              <a:solidFill>
                <a:srgbClr val="C988BB"/>
              </a:solidFill>
              <a:ea typeface="Avenir Next Condensed Demi Bold" charset="0"/>
              <a:cs typeface="Avenir Next Condensed Demi Bold" charset="0"/>
            </a:endParaRPr>
          </a:p>
        </p:txBody>
      </p:sp>
    </p:spTree>
    <p:extLst>
      <p:ext uri="{BB962C8B-B14F-4D97-AF65-F5344CB8AC3E}">
        <p14:creationId xmlns:p14="http://schemas.microsoft.com/office/powerpoint/2010/main" val="155249685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9747"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38438" y="1887538"/>
            <a:ext cx="8999537" cy="5999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p:cNvSpPr>
            <a:spLocks noGrp="1"/>
          </p:cNvSpPr>
          <p:nvPr>
            <p:ph type="title"/>
          </p:nvPr>
        </p:nvSpPr>
        <p:spPr/>
        <p:txBody>
          <a:bodyPr/>
          <a:lstStyle/>
          <a:p>
            <a:pPr>
              <a:defRPr/>
            </a:pPr>
            <a:r>
              <a:rPr lang="en-US" dirty="0" smtClean="0"/>
              <a:t>SB is robust to </a:t>
            </a:r>
            <a:r>
              <a:rPr lang="en-US" dirty="0" err="1" smtClean="0"/>
              <a:t>modust</a:t>
            </a:r>
            <a:r>
              <a:rPr lang="en-US" dirty="0" smtClean="0"/>
              <a:t> amounts of error</a:t>
            </a:r>
            <a:endParaRPr lang="en-US" dirty="0"/>
          </a:p>
        </p:txBody>
      </p:sp>
    </p:spTree>
    <p:extLst>
      <p:ext uri="{BB962C8B-B14F-4D97-AF65-F5344CB8AC3E}">
        <p14:creationId xmlns:p14="http://schemas.microsoft.com/office/powerpoint/2010/main" val="213834143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SB is robust to </a:t>
            </a:r>
            <a:r>
              <a:rPr lang="en-US" dirty="0" err="1"/>
              <a:t>modust</a:t>
            </a:r>
            <a:r>
              <a:rPr lang="en-US" dirty="0"/>
              <a:t> amounts of error</a:t>
            </a:r>
          </a:p>
        </p:txBody>
      </p:sp>
      <p:pic>
        <p:nvPicPr>
          <p:cNvPr id="51205"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61513" y="3419308"/>
            <a:ext cx="4492625" cy="299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06" name="Picture 6"/>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73063" y="3419308"/>
            <a:ext cx="4492625" cy="299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07" name="Picture 7"/>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967288" y="3419308"/>
            <a:ext cx="4492625" cy="299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12"/>
          <p:cNvSpPr txBox="1">
            <a:spLocks noChangeArrowheads="1"/>
          </p:cNvSpPr>
          <p:nvPr/>
        </p:nvSpPr>
        <p:spPr bwMode="auto">
          <a:xfrm>
            <a:off x="1299077" y="2693988"/>
            <a:ext cx="3078087"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smtClean="0">
                <a:latin typeface="Avenir Next Condensed Demi Bold" charset="0"/>
                <a:ea typeface="Avenir Next Condensed Demi Bold" charset="0"/>
                <a:cs typeface="Avenir Next Condensed Demi Bold" charset="0"/>
              </a:rPr>
              <a:t>0.1% Randomized</a:t>
            </a:r>
            <a:endParaRPr lang="en-US" altLang="x-none" sz="3300" dirty="0">
              <a:latin typeface="Avenir Next Condensed Demi Bold" charset="0"/>
              <a:ea typeface="Avenir Next Condensed Demi Bold" charset="0"/>
              <a:cs typeface="Avenir Next Condensed Demi Bold" charset="0"/>
            </a:endParaRPr>
          </a:p>
        </p:txBody>
      </p:sp>
      <p:sp>
        <p:nvSpPr>
          <p:cNvPr id="10" name="TextBox 12"/>
          <p:cNvSpPr txBox="1">
            <a:spLocks noChangeArrowheads="1"/>
          </p:cNvSpPr>
          <p:nvPr/>
        </p:nvSpPr>
        <p:spPr bwMode="auto">
          <a:xfrm>
            <a:off x="6159274" y="2693988"/>
            <a:ext cx="2762295"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smtClean="0">
                <a:latin typeface="Avenir Next Condensed Demi Bold" charset="0"/>
                <a:ea typeface="Avenir Next Condensed Demi Bold" charset="0"/>
                <a:cs typeface="Avenir Next Condensed Demi Bold" charset="0"/>
              </a:rPr>
              <a:t>1% Randomized</a:t>
            </a:r>
            <a:endParaRPr lang="en-US" altLang="x-none" sz="3300" dirty="0">
              <a:latin typeface="Avenir Next Condensed Demi Bold" charset="0"/>
              <a:ea typeface="Avenir Next Condensed Demi Bold" charset="0"/>
              <a:cs typeface="Avenir Next Condensed Demi Bold" charset="0"/>
            </a:endParaRPr>
          </a:p>
        </p:txBody>
      </p:sp>
      <p:sp>
        <p:nvSpPr>
          <p:cNvPr id="11" name="TextBox 12"/>
          <p:cNvSpPr txBox="1">
            <a:spLocks noChangeArrowheads="1"/>
          </p:cNvSpPr>
          <p:nvPr/>
        </p:nvSpPr>
        <p:spPr bwMode="auto">
          <a:xfrm>
            <a:off x="10570146" y="2693988"/>
            <a:ext cx="2973891"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smtClean="0">
                <a:latin typeface="Avenir Next Condensed Demi Bold" charset="0"/>
                <a:ea typeface="Avenir Next Condensed Demi Bold" charset="0"/>
                <a:cs typeface="Avenir Next Condensed Demi Bold" charset="0"/>
              </a:rPr>
              <a:t>10% Randomized</a:t>
            </a:r>
            <a:endParaRPr lang="en-US" altLang="x-none" sz="3300" dirty="0">
              <a:latin typeface="Avenir Next Condensed Demi Bold" charset="0"/>
              <a:ea typeface="Avenir Next Condensed Demi Bold" charset="0"/>
              <a:cs typeface="Avenir Next Condensed Demi Bold"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120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12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93546" y="969540"/>
            <a:ext cx="12618720" cy="809124"/>
          </a:xfrm>
        </p:spPr>
        <p:txBody>
          <a:bodyPr>
            <a:normAutofit/>
          </a:bodyPr>
          <a:lstStyle/>
          <a:p>
            <a:pPr marL="0" indent="0">
              <a:buNone/>
              <a:defRPr/>
            </a:pPr>
            <a:r>
              <a:rPr lang="en-US" sz="4500" dirty="0" smtClean="0">
                <a:solidFill>
                  <a:srgbClr val="F4DADE"/>
                </a:solidFill>
                <a:ea typeface="Avenir Next Condensed Demi Bold" charset="0"/>
                <a:cs typeface="Avenir Next Condensed Demi Bold" charset="0"/>
              </a:rPr>
              <a:t>Introduction</a:t>
            </a:r>
          </a:p>
          <a:p>
            <a:pPr>
              <a:defRPr/>
            </a:pPr>
            <a:endParaRPr lang="en-US" sz="4500" dirty="0" smtClean="0">
              <a:solidFill>
                <a:srgbClr val="F4DADE"/>
              </a:solidFill>
              <a:ea typeface="Avenir Next Condensed Demi Bold" charset="0"/>
              <a:cs typeface="Avenir Next Condensed Demi Bold" charset="0"/>
            </a:endParaRPr>
          </a:p>
        </p:txBody>
      </p:sp>
      <p:sp>
        <p:nvSpPr>
          <p:cNvPr id="8" name="Content Placeholder 2"/>
          <p:cNvSpPr txBox="1">
            <a:spLocks/>
          </p:cNvSpPr>
          <p:nvPr/>
        </p:nvSpPr>
        <p:spPr>
          <a:xfrm>
            <a:off x="893546" y="2373726"/>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DNN Training Overview</a:t>
            </a:r>
          </a:p>
          <a:p>
            <a:pPr fontAlgn="auto">
              <a:spcAft>
                <a:spcPts val="0"/>
              </a:spcAft>
              <a:defRPr/>
            </a:pPr>
            <a:endParaRPr lang="en-US" sz="4500" b="1" dirty="0" smtClean="0">
              <a:solidFill>
                <a:srgbClr val="C988BB"/>
              </a:solidFill>
              <a:latin typeface="Avenir Next Condensed Demi Bold" charset="0"/>
              <a:ea typeface="Avenir Next Condensed Demi Bold" charset="0"/>
              <a:cs typeface="Avenir Next Condensed Demi Bold" charset="0"/>
            </a:endParaRPr>
          </a:p>
        </p:txBody>
      </p:sp>
      <p:sp>
        <p:nvSpPr>
          <p:cNvPr id="9" name="Content Placeholder 2"/>
          <p:cNvSpPr txBox="1">
            <a:spLocks/>
          </p:cNvSpPr>
          <p:nvPr/>
        </p:nvSpPr>
        <p:spPr>
          <a:xfrm>
            <a:off x="893546" y="3777912"/>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Selective-</a:t>
            </a:r>
            <a:r>
              <a:rPr lang="en-US" sz="4500" b="1" dirty="0" err="1" smtClean="0">
                <a:solidFill>
                  <a:srgbClr val="F4DADE"/>
                </a:solidFill>
                <a:latin typeface="Avenir Next Condensed Demi Bold" charset="0"/>
                <a:ea typeface="Avenir Next Condensed Demi Bold" charset="0"/>
                <a:cs typeface="Avenir Next Condensed Demi Bold" charset="0"/>
              </a:rPr>
              <a:t>Backprop</a:t>
            </a:r>
            <a:r>
              <a:rPr lang="en-US" sz="4500" b="1" dirty="0" smtClean="0">
                <a:solidFill>
                  <a:srgbClr val="F4DADE"/>
                </a:solidFill>
                <a:latin typeface="Avenir Next Condensed Demi Bold" charset="0"/>
                <a:ea typeface="Avenir Next Condensed Demi Bold" charset="0"/>
                <a:cs typeface="Avenir Next Condensed Demi Bold" charset="0"/>
              </a:rPr>
              <a:t> Approach</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
        <p:nvSpPr>
          <p:cNvPr id="10" name="Content Placeholder 2"/>
          <p:cNvSpPr txBox="1">
            <a:spLocks/>
          </p:cNvSpPr>
          <p:nvPr/>
        </p:nvSpPr>
        <p:spPr>
          <a:xfrm>
            <a:off x="893546" y="5182098"/>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Selective-</a:t>
            </a:r>
            <a:r>
              <a:rPr lang="en-US" sz="4500" b="1" dirty="0" err="1" smtClean="0">
                <a:solidFill>
                  <a:srgbClr val="F4DADE"/>
                </a:solidFill>
                <a:latin typeface="Avenir Next Condensed Demi Bold" charset="0"/>
                <a:ea typeface="Avenir Next Condensed Demi Bold" charset="0"/>
                <a:cs typeface="Avenir Next Condensed Demi Bold" charset="0"/>
              </a:rPr>
              <a:t>Backprop</a:t>
            </a:r>
            <a:r>
              <a:rPr lang="en-US" sz="4500" b="1" dirty="0" smtClean="0">
                <a:solidFill>
                  <a:srgbClr val="F4DADE"/>
                </a:solidFill>
                <a:latin typeface="Avenir Next Condensed Demi Bold" charset="0"/>
                <a:ea typeface="Avenir Next Condensed Demi Bold" charset="0"/>
                <a:cs typeface="Avenir Next Condensed Demi Bold" charset="0"/>
              </a:rPr>
              <a:t> Evaluation</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
        <p:nvSpPr>
          <p:cNvPr id="11" name="Content Placeholder 2"/>
          <p:cNvSpPr txBox="1">
            <a:spLocks/>
          </p:cNvSpPr>
          <p:nvPr/>
        </p:nvSpPr>
        <p:spPr>
          <a:xfrm>
            <a:off x="893546" y="6586284"/>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C988BB"/>
                </a:solidFill>
                <a:latin typeface="Avenir Next Condensed Demi Bold" charset="0"/>
                <a:ea typeface="Avenir Next Condensed Demi Bold" charset="0"/>
                <a:cs typeface="Avenir Next Condensed Demi Bold" charset="0"/>
              </a:rPr>
              <a:t>Conclusion</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Tree>
    <p:extLst>
      <p:ext uri="{BB962C8B-B14F-4D97-AF65-F5344CB8AC3E}">
        <p14:creationId xmlns:p14="http://schemas.microsoft.com/office/powerpoint/2010/main" val="1404095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2475" y="438150"/>
            <a:ext cx="13155613" cy="1590675"/>
          </a:xfrm>
        </p:spPr>
        <p:txBody>
          <a:bodyPr rtlCol="0">
            <a:normAutofit/>
          </a:bodyPr>
          <a:lstStyle/>
          <a:p>
            <a:pPr defTabSz="1097280" eaLnBrk="1" fontAlgn="auto" hangingPunct="1">
              <a:spcAft>
                <a:spcPts val="0"/>
              </a:spcAft>
              <a:defRPr/>
            </a:pPr>
            <a:r>
              <a:rPr lang="en-US" sz="5280" b="1" dirty="0" smtClean="0">
                <a:solidFill>
                  <a:srgbClr val="C988BB"/>
                </a:solidFill>
              </a:rPr>
              <a:t>Selective-</a:t>
            </a:r>
            <a:r>
              <a:rPr lang="en-US" sz="5280" b="1" dirty="0" err="1" smtClean="0">
                <a:solidFill>
                  <a:srgbClr val="C988BB"/>
                </a:solidFill>
              </a:rPr>
              <a:t>Backprop</a:t>
            </a:r>
            <a:r>
              <a:rPr lang="en-US" sz="5280" dirty="0" smtClean="0"/>
              <a:t> prioritizes useful examples</a:t>
            </a:r>
            <a:endParaRPr lang="en-US" sz="5280" dirty="0"/>
          </a:p>
        </p:txBody>
      </p:sp>
      <p:pic>
        <p:nvPicPr>
          <p:cNvPr id="21506"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73263"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07" name="Picture 18"/>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210800"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08"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19638"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09" name="Picture 2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210800"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0" name="Picture 2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19638"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1"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66013"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2" name="Picture 7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955588"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3" name="Picture 7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955588"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4" name="Picture 79"/>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3113" y="2028825"/>
            <a:ext cx="2082801"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5" name="Picture 8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3113" y="5681663"/>
            <a:ext cx="2082801"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0175138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Future work</a:t>
            </a:r>
            <a:endParaRPr lang="en-US" dirty="0"/>
          </a:p>
        </p:txBody>
      </p:sp>
      <p:sp>
        <p:nvSpPr>
          <p:cNvPr id="3" name="Content Placeholder 2"/>
          <p:cNvSpPr>
            <a:spLocks noGrp="1"/>
          </p:cNvSpPr>
          <p:nvPr>
            <p:ph idx="1"/>
          </p:nvPr>
        </p:nvSpPr>
        <p:spPr/>
        <p:txBody>
          <a:bodyPr/>
          <a:lstStyle/>
          <a:p>
            <a:pPr marL="0" indent="0">
              <a:lnSpc>
                <a:spcPct val="100000"/>
              </a:lnSpc>
              <a:buNone/>
              <a:defRPr/>
            </a:pPr>
            <a:r>
              <a:rPr lang="en-US" dirty="0" smtClean="0"/>
              <a:t>Selective-</a:t>
            </a:r>
            <a:r>
              <a:rPr lang="en-US" dirty="0" err="1" smtClean="0"/>
              <a:t>Backprop</a:t>
            </a:r>
            <a:r>
              <a:rPr lang="en-US" dirty="0" smtClean="0"/>
              <a:t> to reduce wall-clock time</a:t>
            </a:r>
          </a:p>
          <a:p>
            <a:pPr marL="0" indent="0">
              <a:lnSpc>
                <a:spcPct val="100000"/>
              </a:lnSpc>
              <a:buNone/>
              <a:defRPr/>
            </a:pPr>
            <a:r>
              <a:rPr lang="en-US" dirty="0"/>
              <a:t>Selective-</a:t>
            </a:r>
            <a:r>
              <a:rPr lang="en-US" dirty="0" err="1"/>
              <a:t>Backprop</a:t>
            </a:r>
            <a:r>
              <a:rPr lang="en-US" dirty="0"/>
              <a:t> </a:t>
            </a:r>
            <a:r>
              <a:rPr lang="en-US" dirty="0" smtClean="0"/>
              <a:t>to isolate mislabeled examples and outliers</a:t>
            </a:r>
          </a:p>
          <a:p>
            <a:pPr marL="0" indent="0">
              <a:lnSpc>
                <a:spcPct val="100000"/>
              </a:lnSpc>
              <a:buNone/>
              <a:defRPr/>
            </a:pPr>
            <a:r>
              <a:rPr lang="en-US" dirty="0" smtClean="0"/>
              <a:t>Selective-Augment</a:t>
            </a: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38338" y="2315664"/>
            <a:ext cx="11877675" cy="707886"/>
          </a:xfrm>
          <a:prstGeom prst="rect">
            <a:avLst/>
          </a:prstGeom>
          <a:noFill/>
        </p:spPr>
        <p:txBody>
          <a:bodyPr>
            <a:spAutoFit/>
          </a:bodyPr>
          <a:lstStyle/>
          <a:p>
            <a:pPr>
              <a:defRPr/>
            </a:pPr>
            <a:r>
              <a:rPr lang="en-US" sz="4000" dirty="0">
                <a:ln w="6350">
                  <a:noFill/>
                </a:ln>
                <a:solidFill>
                  <a:srgbClr val="72B122"/>
                </a:solidFill>
                <a:latin typeface="Avenir Next Condensed Demi Bold" charset="0"/>
                <a:ea typeface="Avenir Next Condensed Demi Bold" charset="0"/>
                <a:cs typeface="Avenir Next Condensed Demi Bold" charset="0"/>
              </a:rPr>
              <a:t>SB prioritizes high-loss </a:t>
            </a:r>
            <a:r>
              <a:rPr lang="en-US" sz="4000" dirty="0" smtClean="0">
                <a:ln w="6350">
                  <a:noFill/>
                </a:ln>
                <a:solidFill>
                  <a:srgbClr val="72B122"/>
                </a:solidFill>
                <a:latin typeface="Avenir Next Condensed Demi Bold" charset="0"/>
                <a:ea typeface="Avenir Next Condensed Demi Bold" charset="0"/>
                <a:cs typeface="Avenir Next Condensed Demi Bold" charset="0"/>
              </a:rPr>
              <a:t>examples</a:t>
            </a:r>
            <a:endParaRPr lang="en-US" sz="4000" dirty="0">
              <a:ln w="6350">
                <a:noFill/>
              </a:ln>
              <a:solidFill>
                <a:srgbClr val="72B122"/>
              </a:solidFill>
              <a:latin typeface="Avenir Next Condensed Demi Bold" charset="0"/>
              <a:ea typeface="Avenir Next Condensed Demi Bold" charset="0"/>
              <a:cs typeface="Avenir Next Condensed Demi Bold" charset="0"/>
            </a:endParaRPr>
          </a:p>
        </p:txBody>
      </p:sp>
      <p:grpSp>
        <p:nvGrpSpPr>
          <p:cNvPr id="119811" name="Group 2"/>
          <p:cNvGrpSpPr>
            <a:grpSpLocks/>
          </p:cNvGrpSpPr>
          <p:nvPr/>
        </p:nvGrpSpPr>
        <p:grpSpPr bwMode="auto">
          <a:xfrm>
            <a:off x="955675" y="2266449"/>
            <a:ext cx="1157123" cy="955733"/>
            <a:chOff x="565124" y="1250999"/>
            <a:chExt cx="722762" cy="597168"/>
          </a:xfrm>
        </p:grpSpPr>
        <p:sp>
          <p:nvSpPr>
            <p:cNvPr id="8" name="Oval 7"/>
            <p:cNvSpPr/>
            <p:nvPr/>
          </p:nvSpPr>
          <p:spPr>
            <a:xfrm>
              <a:off x="565124" y="1250999"/>
              <a:ext cx="559254" cy="538609"/>
            </a:xfrm>
            <a:prstGeom prst="ellipse">
              <a:avLst/>
            </a:prstGeom>
            <a:solidFill>
              <a:srgbClr val="72B12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5600" dirty="0">
                <a:solidFill>
                  <a:schemeClr val="bg1"/>
                </a:solidFill>
                <a:latin typeface="Myriad Pro Bold Condensed" charset="0"/>
                <a:ea typeface="Myriad Pro Bold Condensed" charset="0"/>
                <a:cs typeface="Myriad Pro Bold Condensed" charset="0"/>
              </a:endParaRPr>
            </a:p>
          </p:txBody>
        </p:sp>
        <p:sp>
          <p:nvSpPr>
            <p:cNvPr id="119819" name="TextBox 23"/>
            <p:cNvSpPr txBox="1">
              <a:spLocks noChangeArrowheads="1"/>
            </p:cNvSpPr>
            <p:nvPr/>
          </p:nvSpPr>
          <p:spPr bwMode="auto">
            <a:xfrm>
              <a:off x="611322" y="1328794"/>
              <a:ext cx="676564" cy="519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x-none" sz="4800">
                  <a:solidFill>
                    <a:schemeClr val="bg1"/>
                  </a:solidFill>
                  <a:latin typeface="Devanagari MT" charset="0"/>
                </a:rPr>
                <a:t>✓</a:t>
              </a:r>
              <a:endParaRPr lang="en-US" altLang="x-none" sz="4800">
                <a:solidFill>
                  <a:schemeClr val="bg1"/>
                </a:solidFill>
                <a:latin typeface="Myriad Pro Bold Condensed" charset="0"/>
                <a:ea typeface="Myriad Pro Bold Condensed" charset="0"/>
                <a:cs typeface="Myriad Pro Bold Condensed" charset="0"/>
              </a:endParaRPr>
            </a:p>
          </p:txBody>
        </p:sp>
      </p:grpSp>
      <p:sp>
        <p:nvSpPr>
          <p:cNvPr id="27" name="TextBox 26"/>
          <p:cNvSpPr txBox="1"/>
          <p:nvPr/>
        </p:nvSpPr>
        <p:spPr>
          <a:xfrm>
            <a:off x="1954213" y="4761162"/>
            <a:ext cx="11239500" cy="707886"/>
          </a:xfrm>
          <a:prstGeom prst="rect">
            <a:avLst/>
          </a:prstGeom>
          <a:noFill/>
        </p:spPr>
        <p:txBody>
          <a:bodyPr>
            <a:spAutoFit/>
          </a:bodyPr>
          <a:lstStyle/>
          <a:p>
            <a:pPr>
              <a:defRPr/>
            </a:pPr>
            <a:r>
              <a:rPr lang="en-US" sz="4000" dirty="0">
                <a:ln w="6350">
                  <a:noFill/>
                </a:ln>
                <a:solidFill>
                  <a:srgbClr val="C988BB"/>
                </a:solidFill>
                <a:latin typeface="Avenir Next Condensed Demi Bold" charset="0"/>
                <a:ea typeface="Avenir Next Condensed Demi Bold" charset="0"/>
                <a:cs typeface="Avenir Next Condensed Demi Bold" charset="0"/>
              </a:rPr>
              <a:t>SB outperforms static approaches</a:t>
            </a:r>
          </a:p>
        </p:txBody>
      </p:sp>
      <p:grpSp>
        <p:nvGrpSpPr>
          <p:cNvPr id="119813" name="Group 20"/>
          <p:cNvGrpSpPr>
            <a:grpSpLocks/>
          </p:cNvGrpSpPr>
          <p:nvPr/>
        </p:nvGrpSpPr>
        <p:grpSpPr bwMode="auto">
          <a:xfrm>
            <a:off x="982663" y="4696075"/>
            <a:ext cx="1130134" cy="929825"/>
            <a:chOff x="565124" y="1250999"/>
            <a:chExt cx="705905" cy="582052"/>
          </a:xfrm>
        </p:grpSpPr>
        <p:sp>
          <p:nvSpPr>
            <p:cNvPr id="22" name="Oval 21">
              <a:extLst>
                <a:ext uri="{FF2B5EF4-FFF2-40B4-BE49-F238E27FC236}"/>
              </a:extLst>
            </p:cNvPr>
            <p:cNvSpPr/>
            <p:nvPr/>
          </p:nvSpPr>
          <p:spPr>
            <a:xfrm>
              <a:off x="565124" y="1250999"/>
              <a:ext cx="559254" cy="538609"/>
            </a:xfrm>
            <a:prstGeom prst="ellipse">
              <a:avLst/>
            </a:prstGeom>
            <a:solidFill>
              <a:srgbClr val="C988B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5600" dirty="0">
                <a:solidFill>
                  <a:schemeClr val="bg1"/>
                </a:solidFill>
                <a:latin typeface="Myriad Pro Bold Condensed" charset="0"/>
                <a:ea typeface="Myriad Pro Bold Condensed" charset="0"/>
                <a:cs typeface="Myriad Pro Bold Condensed" charset="0"/>
              </a:endParaRPr>
            </a:p>
          </p:txBody>
        </p:sp>
        <p:sp>
          <p:nvSpPr>
            <p:cNvPr id="119817" name="TextBox 22"/>
            <p:cNvSpPr txBox="1">
              <a:spLocks noChangeArrowheads="1"/>
            </p:cNvSpPr>
            <p:nvPr/>
          </p:nvSpPr>
          <p:spPr bwMode="auto">
            <a:xfrm>
              <a:off x="594465" y="1313678"/>
              <a:ext cx="676564" cy="519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x-none" sz="4800" dirty="0">
                  <a:solidFill>
                    <a:schemeClr val="bg1"/>
                  </a:solidFill>
                  <a:latin typeface="Devanagari MT" charset="0"/>
                </a:rPr>
                <a:t>✓</a:t>
              </a:r>
              <a:endParaRPr lang="en-US" altLang="x-none" sz="4800" dirty="0">
                <a:solidFill>
                  <a:schemeClr val="bg1"/>
                </a:solidFill>
                <a:latin typeface="Myriad Pro Bold Condensed" charset="0"/>
                <a:ea typeface="Myriad Pro Bold Condensed" charset="0"/>
                <a:cs typeface="Myriad Pro Bold Condensed" charset="0"/>
              </a:endParaRPr>
            </a:p>
          </p:txBody>
        </p:sp>
      </p:grpSp>
      <p:sp>
        <p:nvSpPr>
          <p:cNvPr id="17" name="TextBox 16"/>
          <p:cNvSpPr txBox="1"/>
          <p:nvPr/>
        </p:nvSpPr>
        <p:spPr>
          <a:xfrm>
            <a:off x="2020888" y="5572375"/>
            <a:ext cx="11877675" cy="553998"/>
          </a:xfrm>
          <a:prstGeom prst="rect">
            <a:avLst/>
          </a:prstGeom>
          <a:noFill/>
        </p:spPr>
        <p:txBody>
          <a:bodyPr>
            <a:spAutoFit/>
          </a:bodyPr>
          <a:lstStyle/>
          <a:p>
            <a:pPr>
              <a:defRPr/>
            </a:pPr>
            <a:r>
              <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rPr>
              <a:t>Trains 2-4.4X faster compared to no filtering</a:t>
            </a:r>
          </a:p>
        </p:txBody>
      </p:sp>
      <p:sp>
        <p:nvSpPr>
          <p:cNvPr id="18" name="TextBox 17"/>
          <p:cNvSpPr txBox="1"/>
          <p:nvPr/>
        </p:nvSpPr>
        <p:spPr>
          <a:xfrm>
            <a:off x="2020888" y="6158162"/>
            <a:ext cx="11877675" cy="553998"/>
          </a:xfrm>
          <a:prstGeom prst="rect">
            <a:avLst/>
          </a:prstGeom>
          <a:noFill/>
        </p:spPr>
        <p:txBody>
          <a:bodyPr>
            <a:spAutoFit/>
          </a:bodyPr>
          <a:lstStyle/>
          <a:p>
            <a:pPr>
              <a:defRPr/>
            </a:pPr>
            <a:r>
              <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rPr>
              <a:t>Trains 1.2-3.2X faster compared to approach w/ static selectivity</a:t>
            </a:r>
          </a:p>
        </p:txBody>
      </p:sp>
      <p:sp>
        <p:nvSpPr>
          <p:cNvPr id="13" name="TextBox 12"/>
          <p:cNvSpPr txBox="1"/>
          <p:nvPr/>
        </p:nvSpPr>
        <p:spPr>
          <a:xfrm>
            <a:off x="2020887" y="3041900"/>
            <a:ext cx="11877675" cy="553998"/>
          </a:xfrm>
          <a:prstGeom prst="rect">
            <a:avLst/>
          </a:prstGeom>
          <a:noFill/>
        </p:spPr>
        <p:txBody>
          <a:bodyPr>
            <a:spAutoFit/>
          </a:bodyPr>
          <a:lstStyle/>
          <a:p>
            <a:pPr>
              <a:defRPr/>
            </a:pPr>
            <a:r>
              <a:rPr lang="en-US" sz="3000" dirty="0"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Reaches target error rate of CIFAR10 with 68% fewer </a:t>
            </a:r>
            <a:r>
              <a:rPr lang="en-US" sz="3000" dirty="0" err="1"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backprops</a:t>
            </a:r>
            <a:endPar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endParaRPr>
          </a:p>
        </p:txBody>
      </p:sp>
      <p:sp>
        <p:nvSpPr>
          <p:cNvPr id="20" name="Title 1"/>
          <p:cNvSpPr>
            <a:spLocks noGrp="1"/>
          </p:cNvSpPr>
          <p:nvPr>
            <p:ph type="title"/>
          </p:nvPr>
        </p:nvSpPr>
        <p:spPr>
          <a:xfrm>
            <a:off x="982663" y="654217"/>
            <a:ext cx="12618720" cy="957513"/>
          </a:xfrm>
        </p:spPr>
        <p:txBody>
          <a:bodyPr/>
          <a:lstStyle/>
          <a:p>
            <a:pPr>
              <a:defRPr/>
            </a:pPr>
            <a:r>
              <a:rPr lang="en-US" b="1" dirty="0" smtClean="0">
                <a:latin typeface="Avenir Next Condensed Demi Bold" charset="0"/>
                <a:ea typeface="Avenir Next Condensed Demi Bold" charset="0"/>
                <a:cs typeface="Avenir Next Condensed Demi Bold" charset="0"/>
              </a:rPr>
              <a:t>Selective-</a:t>
            </a:r>
            <a:r>
              <a:rPr lang="en-US" b="1" dirty="0" err="1" smtClean="0">
                <a:latin typeface="Avenir Next Condensed Demi Bold" charset="0"/>
                <a:ea typeface="Avenir Next Condensed Demi Bold" charset="0"/>
                <a:cs typeface="Avenir Next Condensed Demi Bold" charset="0"/>
              </a:rPr>
              <a:t>Backprop</a:t>
            </a:r>
            <a:r>
              <a:rPr lang="en-US" b="1" dirty="0" smtClean="0">
                <a:latin typeface="Avenir Next Condensed Demi Bold" charset="0"/>
                <a:ea typeface="Avenir Next Condensed Demi Bold" charset="0"/>
                <a:cs typeface="Avenir Next Condensed Demi Bold" charset="0"/>
              </a:rPr>
              <a:t> takeaways</a:t>
            </a:r>
            <a:endParaRPr lang="en-US" b="1" dirty="0">
              <a:latin typeface="Avenir Next Condensed Demi Bold" charset="0"/>
              <a:ea typeface="Avenir Next Condensed Demi Bold" charset="0"/>
              <a:cs typeface="Avenir Next Condensed Demi Bold" charset="0"/>
            </a:endParaRPr>
          </a:p>
        </p:txBody>
      </p:sp>
    </p:spTree>
    <p:extLst>
      <p:ext uri="{BB962C8B-B14F-4D97-AF65-F5344CB8AC3E}">
        <p14:creationId xmlns:p14="http://schemas.microsoft.com/office/powerpoint/2010/main" val="10437895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Labeled datasets are getting </a:t>
            </a:r>
            <a:r>
              <a:rPr lang="en-US" dirty="0"/>
              <a:t>l</a:t>
            </a:r>
            <a:r>
              <a:rPr lang="en-US" dirty="0" smtClean="0"/>
              <a:t>arger</a:t>
            </a:r>
            <a:endParaRPr lang="en-US" dirty="0"/>
          </a:p>
        </p:txBody>
      </p:sp>
      <p:sp>
        <p:nvSpPr>
          <p:cNvPr id="3" name="Content Placeholder 2"/>
          <p:cNvSpPr>
            <a:spLocks noGrp="1"/>
          </p:cNvSpPr>
          <p:nvPr>
            <p:ph idx="1"/>
          </p:nvPr>
        </p:nvSpPr>
        <p:spPr/>
        <p:txBody>
          <a:bodyPr/>
          <a:lstStyle/>
          <a:p>
            <a:pPr marL="0" indent="0">
              <a:lnSpc>
                <a:spcPct val="100000"/>
              </a:lnSpc>
              <a:buNone/>
              <a:defRPr/>
            </a:pPr>
            <a:r>
              <a:rPr lang="en-US" dirty="0" smtClean="0"/>
              <a:t>ImageNet: </a:t>
            </a:r>
            <a:r>
              <a:rPr lang="en-US" dirty="0" smtClean="0">
                <a:ea typeface="Avenir Next Condensed Demi Bold" charset="0"/>
                <a:cs typeface="Avenir Next Condensed Demi Bold" charset="0"/>
              </a:rPr>
              <a:t>15 million </a:t>
            </a:r>
            <a:r>
              <a:rPr lang="en-US" dirty="0" smtClean="0"/>
              <a:t>images</a:t>
            </a:r>
          </a:p>
          <a:p>
            <a:pPr marL="0" indent="0">
              <a:lnSpc>
                <a:spcPct val="100000"/>
              </a:lnSpc>
              <a:buNone/>
              <a:defRPr/>
            </a:pPr>
            <a:r>
              <a:rPr lang="en-US" dirty="0" err="1" smtClean="0"/>
              <a:t>OpenImages</a:t>
            </a:r>
            <a:r>
              <a:rPr lang="en-US" dirty="0" smtClean="0"/>
              <a:t>:</a:t>
            </a:r>
            <a:r>
              <a:rPr lang="en-US" dirty="0" smtClean="0">
                <a:ea typeface="Avenir Next Condensed Demi Bold" charset="0"/>
                <a:cs typeface="Avenir Next Condensed Demi Bold" charset="0"/>
              </a:rPr>
              <a:t> 9 million </a:t>
            </a:r>
            <a:r>
              <a:rPr lang="en-US" dirty="0" smtClean="0"/>
              <a:t>images</a:t>
            </a:r>
          </a:p>
          <a:p>
            <a:pPr marL="0" indent="0">
              <a:lnSpc>
                <a:spcPct val="100000"/>
              </a:lnSpc>
              <a:buNone/>
              <a:defRPr/>
            </a:pPr>
            <a:r>
              <a:rPr lang="en-US" dirty="0" smtClean="0"/>
              <a:t>Production datasets are often much larger</a:t>
            </a:r>
          </a:p>
          <a:p>
            <a:pPr marL="548640" lvl="1" indent="0">
              <a:lnSpc>
                <a:spcPct val="100000"/>
              </a:lnSpc>
              <a:buNone/>
              <a:defRPr/>
            </a:pPr>
            <a:r>
              <a:rPr lang="en-US" sz="3200" dirty="0">
                <a:solidFill>
                  <a:srgbClr val="0059F0"/>
                </a:solidFill>
                <a:latin typeface="Helvetica" charset="0"/>
                <a:ea typeface="Helvetica" charset="0"/>
                <a:cs typeface="Helvetica" charset="0"/>
              </a:rPr>
              <a:t>G</a:t>
            </a:r>
            <a:r>
              <a:rPr lang="en-US" sz="3200" dirty="0">
                <a:solidFill>
                  <a:srgbClr val="D62D20"/>
                </a:solidFill>
                <a:latin typeface="Helvetica" charset="0"/>
                <a:ea typeface="Helvetica" charset="0"/>
                <a:cs typeface="Helvetica" charset="0"/>
              </a:rPr>
              <a:t>o</a:t>
            </a:r>
            <a:r>
              <a:rPr lang="en-US" sz="3200" dirty="0">
                <a:solidFill>
                  <a:srgbClr val="FFA700"/>
                </a:solidFill>
                <a:latin typeface="Helvetica" charset="0"/>
                <a:ea typeface="Helvetica" charset="0"/>
                <a:cs typeface="Helvetica" charset="0"/>
              </a:rPr>
              <a:t>o</a:t>
            </a:r>
            <a:r>
              <a:rPr lang="en-US" sz="3200" dirty="0">
                <a:solidFill>
                  <a:srgbClr val="0059F0"/>
                </a:solidFill>
                <a:latin typeface="Helvetica" charset="0"/>
                <a:ea typeface="Helvetica" charset="0"/>
                <a:cs typeface="Helvetica" charset="0"/>
              </a:rPr>
              <a:t>g</a:t>
            </a:r>
            <a:r>
              <a:rPr lang="en-US" sz="3200" dirty="0">
                <a:solidFill>
                  <a:srgbClr val="008744"/>
                </a:solidFill>
                <a:latin typeface="Helvetica" charset="0"/>
                <a:ea typeface="Helvetica" charset="0"/>
                <a:cs typeface="Helvetica" charset="0"/>
              </a:rPr>
              <a:t>l</a:t>
            </a:r>
            <a:r>
              <a:rPr lang="en-US" sz="3200" dirty="0">
                <a:solidFill>
                  <a:srgbClr val="D62D20"/>
                </a:solidFill>
                <a:latin typeface="Helvetica" charset="0"/>
                <a:ea typeface="Helvetica" charset="0"/>
                <a:cs typeface="Helvetica" charset="0"/>
              </a:rPr>
              <a:t>e</a:t>
            </a:r>
            <a:r>
              <a:rPr lang="en-US" sz="3200" dirty="0"/>
              <a:t> </a:t>
            </a:r>
            <a:r>
              <a:rPr lang="mr-IN" sz="3200" dirty="0"/>
              <a:t>JFT</a:t>
            </a:r>
            <a:r>
              <a:rPr lang="en-US" sz="3200" dirty="0"/>
              <a:t> dataset</a:t>
            </a:r>
            <a:r>
              <a:rPr lang="en-US" sz="3200" dirty="0">
                <a:ea typeface="Avenir Next Condensed Demi Bold" charset="0"/>
                <a:cs typeface="Avenir Next Condensed Demi Bold" charset="0"/>
              </a:rPr>
              <a:t>: 300 million examples</a:t>
            </a:r>
          </a:p>
          <a:p>
            <a:pPr marL="548640" lvl="1" indent="0">
              <a:lnSpc>
                <a:spcPct val="100000"/>
              </a:lnSpc>
              <a:buNone/>
              <a:defRPr/>
            </a:pPr>
            <a:r>
              <a:rPr lang="en-US" sz="3200" dirty="0">
                <a:solidFill>
                  <a:schemeClr val="accent6"/>
                </a:solidFill>
                <a:latin typeface="PT Sans" charset="-52"/>
                <a:ea typeface="PT Sans" charset="-52"/>
                <a:cs typeface="PT Sans" charset="-52"/>
              </a:rPr>
              <a:t>amazon</a:t>
            </a:r>
            <a:r>
              <a:rPr lang="en-US" sz="3200" dirty="0">
                <a:solidFill>
                  <a:schemeClr val="accent6"/>
                </a:solidFill>
              </a:rPr>
              <a:t> </a:t>
            </a:r>
            <a:r>
              <a:rPr lang="en-US" sz="3200" dirty="0"/>
              <a:t>click-through data</a:t>
            </a:r>
          </a:p>
          <a:p>
            <a:pPr marL="548640" lvl="1" indent="0">
              <a:lnSpc>
                <a:spcPct val="100000"/>
              </a:lnSpc>
              <a:buNone/>
              <a:defRPr/>
            </a:pPr>
            <a:r>
              <a:rPr lang="en-US" sz="3200" dirty="0">
                <a:solidFill>
                  <a:srgbClr val="0E3542"/>
                </a:solidFill>
                <a:latin typeface="DIN Alternate" charset="0"/>
                <a:ea typeface="DIN Alternate" charset="0"/>
                <a:cs typeface="DIN Alternate" charset="0"/>
              </a:rPr>
              <a:t>Uber</a:t>
            </a:r>
            <a:r>
              <a:rPr lang="en-US" sz="3200" dirty="0"/>
              <a:t> autonomous vehicle training </a:t>
            </a:r>
            <a:r>
              <a:rPr lang="en-US" sz="3200" dirty="0" smtClean="0"/>
              <a:t>video</a:t>
            </a:r>
            <a:endParaRPr lang="en-US" sz="3200" dirty="0"/>
          </a:p>
        </p:txBody>
      </p:sp>
      <p:pic>
        <p:nvPicPr>
          <p:cNvPr id="8"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678500" y="7922824"/>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678500" y="182181"/>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678500" y="213147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678500" y="410549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678500" y="6014161"/>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Selective-</a:t>
            </a:r>
            <a:r>
              <a:rPr lang="en-US" dirty="0" err="1" smtClean="0"/>
              <a:t>Backprop</a:t>
            </a:r>
            <a:r>
              <a:rPr lang="en-US" dirty="0" smtClean="0"/>
              <a:t> (SB)</a:t>
            </a:r>
            <a:endParaRPr lang="en-US" dirty="0"/>
          </a:p>
        </p:txBody>
      </p:sp>
      <p:sp>
        <p:nvSpPr>
          <p:cNvPr id="3" name="Content Placeholder 2"/>
          <p:cNvSpPr>
            <a:spLocks noGrp="1"/>
          </p:cNvSpPr>
          <p:nvPr>
            <p:ph idx="1"/>
          </p:nvPr>
        </p:nvSpPr>
        <p:spPr/>
        <p:txBody>
          <a:bodyPr/>
          <a:lstStyle/>
          <a:p>
            <a:pPr marL="0" indent="0">
              <a:lnSpc>
                <a:spcPct val="100000"/>
              </a:lnSpc>
              <a:buNone/>
              <a:defRPr/>
            </a:pPr>
            <a:r>
              <a:rPr lang="en-US" dirty="0" smtClean="0"/>
              <a:t>SB prioritizes high-value training examples for DNN model training</a:t>
            </a:r>
          </a:p>
          <a:p>
            <a:pPr marL="0" indent="0">
              <a:lnSpc>
                <a:spcPct val="100000"/>
              </a:lnSpc>
              <a:buNone/>
              <a:defRPr/>
            </a:pPr>
            <a:r>
              <a:rPr lang="en-US" dirty="0" smtClean="0"/>
              <a:t>SB achieves </a:t>
            </a:r>
            <a:r>
              <a:rPr lang="en-US" b="1" dirty="0" smtClean="0">
                <a:solidFill>
                  <a:srgbClr val="C988BB"/>
                </a:solidFill>
              </a:rPr>
              <a:t>faster convergence per training example</a:t>
            </a:r>
          </a:p>
          <a:p>
            <a:pPr marL="0" indent="0">
              <a:lnSpc>
                <a:spcPct val="100000"/>
              </a:lnSpc>
              <a:buNone/>
              <a:defRPr/>
            </a:pPr>
            <a:r>
              <a:rPr lang="en-US" dirty="0" smtClean="0"/>
              <a:t>SB </a:t>
            </a:r>
            <a:r>
              <a:rPr lang="en-US" dirty="0"/>
              <a:t>is </a:t>
            </a:r>
            <a:r>
              <a:rPr lang="en-US" b="1" dirty="0">
                <a:solidFill>
                  <a:srgbClr val="C988BB"/>
                </a:solidFill>
              </a:rPr>
              <a:t>practical</a:t>
            </a:r>
          </a:p>
          <a:p>
            <a:pPr marL="548640" lvl="1" indent="0">
              <a:lnSpc>
                <a:spcPct val="100000"/>
              </a:lnSpc>
              <a:buNone/>
              <a:defRPr/>
            </a:pPr>
            <a:r>
              <a:rPr lang="en-US" dirty="0"/>
              <a:t>Scalable</a:t>
            </a:r>
          </a:p>
          <a:p>
            <a:pPr marL="548640" lvl="1" indent="0">
              <a:lnSpc>
                <a:spcPct val="100000"/>
              </a:lnSpc>
              <a:buNone/>
              <a:defRPr/>
            </a:pPr>
            <a:r>
              <a:rPr lang="en-US" dirty="0"/>
              <a:t>Lightweight</a:t>
            </a:r>
          </a:p>
          <a:p>
            <a:pPr marL="548640" lvl="1" indent="0">
              <a:lnSpc>
                <a:spcPct val="100000"/>
              </a:lnSpc>
              <a:buNone/>
              <a:defRPr/>
            </a:pPr>
            <a:r>
              <a:rPr lang="en-US" dirty="0" smtClean="0"/>
              <a:t>Self-paced</a:t>
            </a:r>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893546" y="969540"/>
            <a:ext cx="12618720" cy="809124"/>
          </a:xfrm>
        </p:spPr>
        <p:txBody>
          <a:bodyPr>
            <a:normAutofit/>
          </a:bodyPr>
          <a:lstStyle/>
          <a:p>
            <a:pPr marL="0" indent="0">
              <a:buNone/>
              <a:defRPr/>
            </a:pPr>
            <a:r>
              <a:rPr lang="en-US" sz="4500" dirty="0" smtClean="0">
                <a:solidFill>
                  <a:srgbClr val="C988BB"/>
                </a:solidFill>
                <a:ea typeface="Avenir Next Condensed Demi Bold" charset="0"/>
                <a:cs typeface="Avenir Next Condensed Demi Bold" charset="0"/>
              </a:rPr>
              <a:t>Introduction</a:t>
            </a:r>
          </a:p>
          <a:p>
            <a:pPr>
              <a:defRPr/>
            </a:pPr>
            <a:endParaRPr lang="en-US" sz="4500" dirty="0" smtClean="0">
              <a:solidFill>
                <a:srgbClr val="C988BB"/>
              </a:solidFill>
              <a:ea typeface="Avenir Next Condensed Demi Bold" charset="0"/>
              <a:cs typeface="Avenir Next Condensed Demi Bold" charset="0"/>
            </a:endParaRPr>
          </a:p>
        </p:txBody>
      </p:sp>
      <p:sp>
        <p:nvSpPr>
          <p:cNvPr id="8" name="Content Placeholder 2"/>
          <p:cNvSpPr txBox="1">
            <a:spLocks/>
          </p:cNvSpPr>
          <p:nvPr/>
        </p:nvSpPr>
        <p:spPr>
          <a:xfrm>
            <a:off x="893546" y="2373726"/>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C988BB"/>
                </a:solidFill>
                <a:latin typeface="Avenir Next Condensed Demi Bold" charset="0"/>
                <a:ea typeface="Avenir Next Condensed Demi Bold" charset="0"/>
                <a:cs typeface="Avenir Next Condensed Demi Bold" charset="0"/>
              </a:rPr>
              <a:t>DNN Training Overview</a:t>
            </a:r>
          </a:p>
          <a:p>
            <a:pPr fontAlgn="auto">
              <a:spcAft>
                <a:spcPts val="0"/>
              </a:spcAft>
              <a:defRPr/>
            </a:pPr>
            <a:endParaRPr lang="en-US" sz="4500" b="1" dirty="0" smtClean="0">
              <a:solidFill>
                <a:srgbClr val="C988BB"/>
              </a:solidFill>
              <a:latin typeface="Avenir Next Condensed Demi Bold" charset="0"/>
              <a:ea typeface="Avenir Next Condensed Demi Bold" charset="0"/>
              <a:cs typeface="Avenir Next Condensed Demi Bold" charset="0"/>
            </a:endParaRPr>
          </a:p>
        </p:txBody>
      </p:sp>
      <p:sp>
        <p:nvSpPr>
          <p:cNvPr id="9" name="Content Placeholder 2"/>
          <p:cNvSpPr txBox="1">
            <a:spLocks/>
          </p:cNvSpPr>
          <p:nvPr/>
        </p:nvSpPr>
        <p:spPr>
          <a:xfrm>
            <a:off x="893546" y="3777912"/>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C988BB"/>
                </a:solidFill>
                <a:latin typeface="Avenir Next Condensed Demi Bold" charset="0"/>
                <a:ea typeface="Avenir Next Condensed Demi Bold" charset="0"/>
                <a:cs typeface="Avenir Next Condensed Demi Bold" charset="0"/>
              </a:rPr>
              <a:t>Selective-</a:t>
            </a:r>
            <a:r>
              <a:rPr lang="en-US" sz="4500" b="1" dirty="0" err="1" smtClean="0">
                <a:solidFill>
                  <a:srgbClr val="C988BB"/>
                </a:solidFill>
                <a:latin typeface="Avenir Next Condensed Demi Bold" charset="0"/>
                <a:ea typeface="Avenir Next Condensed Demi Bold" charset="0"/>
                <a:cs typeface="Avenir Next Condensed Demi Bold" charset="0"/>
              </a:rPr>
              <a:t>Backprop</a:t>
            </a:r>
            <a:r>
              <a:rPr lang="en-US" sz="4500" b="1" dirty="0" smtClean="0">
                <a:solidFill>
                  <a:srgbClr val="C988BB"/>
                </a:solidFill>
                <a:latin typeface="Avenir Next Condensed Demi Bold" charset="0"/>
                <a:ea typeface="Avenir Next Condensed Demi Bold" charset="0"/>
                <a:cs typeface="Avenir Next Condensed Demi Bold" charset="0"/>
              </a:rPr>
              <a:t> Approach</a:t>
            </a:r>
          </a:p>
          <a:p>
            <a:pPr fontAlgn="auto">
              <a:spcAft>
                <a:spcPts val="0"/>
              </a:spcAft>
              <a:defRPr/>
            </a:pPr>
            <a:endParaRPr lang="en-US" sz="4500" b="1" dirty="0" smtClean="0">
              <a:solidFill>
                <a:srgbClr val="C988BB"/>
              </a:solidFill>
              <a:latin typeface="Avenir Next Condensed Demi Bold" charset="0"/>
              <a:ea typeface="Avenir Next Condensed Demi Bold" charset="0"/>
              <a:cs typeface="Avenir Next Condensed Demi Bold" charset="0"/>
            </a:endParaRPr>
          </a:p>
        </p:txBody>
      </p:sp>
      <p:sp>
        <p:nvSpPr>
          <p:cNvPr id="10" name="Content Placeholder 2"/>
          <p:cNvSpPr txBox="1">
            <a:spLocks/>
          </p:cNvSpPr>
          <p:nvPr/>
        </p:nvSpPr>
        <p:spPr>
          <a:xfrm>
            <a:off x="893546" y="5182098"/>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C988BB"/>
                </a:solidFill>
                <a:latin typeface="Avenir Next Condensed Demi Bold" charset="0"/>
                <a:ea typeface="Avenir Next Condensed Demi Bold" charset="0"/>
                <a:cs typeface="Avenir Next Condensed Demi Bold" charset="0"/>
              </a:rPr>
              <a:t>Selective-</a:t>
            </a:r>
            <a:r>
              <a:rPr lang="en-US" sz="4500" b="1" dirty="0" err="1" smtClean="0">
                <a:solidFill>
                  <a:srgbClr val="C988BB"/>
                </a:solidFill>
                <a:latin typeface="Avenir Next Condensed Demi Bold" charset="0"/>
                <a:ea typeface="Avenir Next Condensed Demi Bold" charset="0"/>
                <a:cs typeface="Avenir Next Condensed Demi Bold" charset="0"/>
              </a:rPr>
              <a:t>Backprop</a:t>
            </a:r>
            <a:r>
              <a:rPr lang="en-US" sz="4500" b="1" dirty="0" smtClean="0">
                <a:solidFill>
                  <a:srgbClr val="C988BB"/>
                </a:solidFill>
                <a:latin typeface="Avenir Next Condensed Demi Bold" charset="0"/>
                <a:ea typeface="Avenir Next Condensed Demi Bold" charset="0"/>
                <a:cs typeface="Avenir Next Condensed Demi Bold" charset="0"/>
              </a:rPr>
              <a:t> Evaluation</a:t>
            </a:r>
          </a:p>
          <a:p>
            <a:pPr fontAlgn="auto">
              <a:spcAft>
                <a:spcPts val="0"/>
              </a:spcAft>
              <a:defRPr/>
            </a:pPr>
            <a:endParaRPr lang="en-US" sz="4500" b="1" dirty="0" smtClean="0">
              <a:solidFill>
                <a:srgbClr val="C988BB"/>
              </a:solidFill>
              <a:latin typeface="Avenir Next Condensed Demi Bold" charset="0"/>
              <a:ea typeface="Avenir Next Condensed Demi Bold" charset="0"/>
              <a:cs typeface="Avenir Next Condensed Demi Bold" charset="0"/>
            </a:endParaRPr>
          </a:p>
        </p:txBody>
      </p:sp>
      <p:sp>
        <p:nvSpPr>
          <p:cNvPr id="11" name="Content Placeholder 2"/>
          <p:cNvSpPr txBox="1">
            <a:spLocks/>
          </p:cNvSpPr>
          <p:nvPr/>
        </p:nvSpPr>
        <p:spPr>
          <a:xfrm>
            <a:off x="893546" y="6586284"/>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C988BB"/>
                </a:solidFill>
                <a:latin typeface="Avenir Next Condensed Demi Bold" charset="0"/>
                <a:ea typeface="Avenir Next Condensed Demi Bold" charset="0"/>
                <a:cs typeface="Avenir Next Condensed Demi Bold" charset="0"/>
              </a:rPr>
              <a:t>Conclusion</a:t>
            </a:r>
          </a:p>
          <a:p>
            <a:pPr fontAlgn="auto">
              <a:spcAft>
                <a:spcPts val="0"/>
              </a:spcAft>
              <a:defRPr/>
            </a:pPr>
            <a:endParaRPr lang="en-US" sz="4500" b="1" dirty="0" smtClean="0">
              <a:solidFill>
                <a:srgbClr val="C988BB"/>
              </a:solidFill>
              <a:latin typeface="Avenir Next Condensed Demi Bold" charset="0"/>
              <a:ea typeface="Avenir Next Condensed Demi Bold" charset="0"/>
              <a:cs typeface="Avenir Next Condensed Demi Bold"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93546" y="969540"/>
            <a:ext cx="12618720" cy="809124"/>
          </a:xfrm>
        </p:spPr>
        <p:txBody>
          <a:bodyPr>
            <a:normAutofit/>
          </a:bodyPr>
          <a:lstStyle/>
          <a:p>
            <a:pPr marL="0" indent="0">
              <a:buNone/>
              <a:defRPr/>
            </a:pPr>
            <a:r>
              <a:rPr lang="en-US" sz="4500" dirty="0" smtClean="0">
                <a:solidFill>
                  <a:srgbClr val="F4DADE"/>
                </a:solidFill>
                <a:ea typeface="Avenir Next Condensed Demi Bold" charset="0"/>
                <a:cs typeface="Avenir Next Condensed Demi Bold" charset="0"/>
              </a:rPr>
              <a:t>Introduction</a:t>
            </a:r>
          </a:p>
          <a:p>
            <a:pPr>
              <a:defRPr/>
            </a:pPr>
            <a:endParaRPr lang="en-US" sz="4500" dirty="0" smtClean="0">
              <a:solidFill>
                <a:srgbClr val="F4DADE"/>
              </a:solidFill>
              <a:ea typeface="Avenir Next Condensed Demi Bold" charset="0"/>
              <a:cs typeface="Avenir Next Condensed Demi Bold" charset="0"/>
            </a:endParaRPr>
          </a:p>
        </p:txBody>
      </p:sp>
      <p:sp>
        <p:nvSpPr>
          <p:cNvPr id="8" name="Content Placeholder 2"/>
          <p:cNvSpPr txBox="1">
            <a:spLocks/>
          </p:cNvSpPr>
          <p:nvPr/>
        </p:nvSpPr>
        <p:spPr>
          <a:xfrm>
            <a:off x="893546" y="2373726"/>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C988BB"/>
                </a:solidFill>
                <a:latin typeface="Avenir Next Condensed Demi Bold" charset="0"/>
                <a:ea typeface="Avenir Next Condensed Demi Bold" charset="0"/>
                <a:cs typeface="Avenir Next Condensed Demi Bold" charset="0"/>
              </a:rPr>
              <a:t>DNN Training Overview</a:t>
            </a:r>
          </a:p>
          <a:p>
            <a:pPr fontAlgn="auto">
              <a:spcAft>
                <a:spcPts val="0"/>
              </a:spcAft>
              <a:defRPr/>
            </a:pPr>
            <a:endParaRPr lang="en-US" sz="4500" b="1" dirty="0" smtClean="0">
              <a:solidFill>
                <a:srgbClr val="C988BB"/>
              </a:solidFill>
              <a:latin typeface="Avenir Next Condensed Demi Bold" charset="0"/>
              <a:ea typeface="Avenir Next Condensed Demi Bold" charset="0"/>
              <a:cs typeface="Avenir Next Condensed Demi Bold" charset="0"/>
            </a:endParaRPr>
          </a:p>
        </p:txBody>
      </p:sp>
      <p:sp>
        <p:nvSpPr>
          <p:cNvPr id="9" name="Content Placeholder 2"/>
          <p:cNvSpPr txBox="1">
            <a:spLocks/>
          </p:cNvSpPr>
          <p:nvPr/>
        </p:nvSpPr>
        <p:spPr>
          <a:xfrm>
            <a:off x="893546" y="3777912"/>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Selective-</a:t>
            </a:r>
            <a:r>
              <a:rPr lang="en-US" sz="4500" b="1" dirty="0" err="1" smtClean="0">
                <a:solidFill>
                  <a:srgbClr val="F4DADE"/>
                </a:solidFill>
                <a:latin typeface="Avenir Next Condensed Demi Bold" charset="0"/>
                <a:ea typeface="Avenir Next Condensed Demi Bold" charset="0"/>
                <a:cs typeface="Avenir Next Condensed Demi Bold" charset="0"/>
              </a:rPr>
              <a:t>Backprop</a:t>
            </a:r>
            <a:r>
              <a:rPr lang="en-US" sz="4500" b="1" dirty="0" smtClean="0">
                <a:solidFill>
                  <a:srgbClr val="F4DADE"/>
                </a:solidFill>
                <a:latin typeface="Avenir Next Condensed Demi Bold" charset="0"/>
                <a:ea typeface="Avenir Next Condensed Demi Bold" charset="0"/>
                <a:cs typeface="Avenir Next Condensed Demi Bold" charset="0"/>
              </a:rPr>
              <a:t> Approach</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
        <p:nvSpPr>
          <p:cNvPr id="10" name="Content Placeholder 2"/>
          <p:cNvSpPr txBox="1">
            <a:spLocks/>
          </p:cNvSpPr>
          <p:nvPr/>
        </p:nvSpPr>
        <p:spPr>
          <a:xfrm>
            <a:off x="893546" y="5182098"/>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Selective-</a:t>
            </a:r>
            <a:r>
              <a:rPr lang="en-US" sz="4500" b="1" dirty="0" err="1" smtClean="0">
                <a:solidFill>
                  <a:srgbClr val="F4DADE"/>
                </a:solidFill>
                <a:latin typeface="Avenir Next Condensed Demi Bold" charset="0"/>
                <a:ea typeface="Avenir Next Condensed Demi Bold" charset="0"/>
                <a:cs typeface="Avenir Next Condensed Demi Bold" charset="0"/>
              </a:rPr>
              <a:t>Backprop</a:t>
            </a:r>
            <a:r>
              <a:rPr lang="en-US" sz="4500" b="1" dirty="0" smtClean="0">
                <a:solidFill>
                  <a:srgbClr val="F4DADE"/>
                </a:solidFill>
                <a:latin typeface="Avenir Next Condensed Demi Bold" charset="0"/>
                <a:ea typeface="Avenir Next Condensed Demi Bold" charset="0"/>
                <a:cs typeface="Avenir Next Condensed Demi Bold" charset="0"/>
              </a:rPr>
              <a:t> Evaluation</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
        <p:nvSpPr>
          <p:cNvPr id="11" name="Content Placeholder 2"/>
          <p:cNvSpPr txBox="1">
            <a:spLocks/>
          </p:cNvSpPr>
          <p:nvPr/>
        </p:nvSpPr>
        <p:spPr>
          <a:xfrm>
            <a:off x="893546" y="6586284"/>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Conclusion</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Tree>
    <p:extLst>
      <p:ext uri="{BB962C8B-B14F-4D97-AF65-F5344CB8AC3E}">
        <p14:creationId xmlns:p14="http://schemas.microsoft.com/office/powerpoint/2010/main" val="14075678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577" name="Picture 48"/>
          <p:cNvPicPr>
            <a:picLocks noChangeAspect="1"/>
          </p:cNvPicPr>
          <p:nvPr/>
        </p:nvPicPr>
        <p:blipFill>
          <a:blip r:embed="rId3">
            <a:extLst>
              <a:ext uri="{28A0092B-C50C-407E-A947-70E740481C1C}">
                <a14:useLocalDpi xmlns:a14="http://schemas.microsoft.com/office/drawing/2010/main" val="0"/>
              </a:ext>
            </a:extLst>
          </a:blip>
          <a:srcRect l="21562" t="76607" r="34801" b="11890"/>
          <a:stretch>
            <a:fillRect/>
          </a:stretch>
        </p:blipFill>
        <p:spPr bwMode="auto">
          <a:xfrm>
            <a:off x="2654300" y="1751928"/>
            <a:ext cx="8712200" cy="6286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pPr>
              <a:defRPr/>
            </a:pPr>
            <a:r>
              <a:rPr lang="en-US" dirty="0" smtClean="0"/>
              <a:t>Overview of training cycle</a:t>
            </a:r>
            <a:endParaRPr lang="en-US" dirty="0"/>
          </a:p>
        </p:txBody>
      </p:sp>
      <p:pic>
        <p:nvPicPr>
          <p:cNvPr id="24582" name="Picture 1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149350" y="3874416"/>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583" name="Picture 15"/>
          <p:cNvPicPr>
            <a:picLocks noChangeAspect="1"/>
          </p:cNvPicPr>
          <p:nvPr/>
        </p:nvPicPr>
        <p:blipFill>
          <a:blip r:embed="rId5">
            <a:extLst>
              <a:ext uri="{28A0092B-C50C-407E-A947-70E740481C1C}">
                <a14:useLocalDpi xmlns:a14="http://schemas.microsoft.com/office/drawing/2010/main" val="0"/>
              </a:ext>
            </a:extLst>
          </a:blip>
          <a:srcRect l="69914" t="90938" r="7330" b="6854"/>
          <a:stretch>
            <a:fillRect/>
          </a:stretch>
        </p:blipFill>
        <p:spPr bwMode="auto">
          <a:xfrm>
            <a:off x="5899150" y="2882228"/>
            <a:ext cx="4551363" cy="120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584" name="Picture 16"/>
          <p:cNvPicPr>
            <a:picLocks noChangeAspect="1"/>
          </p:cNvPicPr>
          <p:nvPr/>
        </p:nvPicPr>
        <p:blipFill>
          <a:blip r:embed="rId5">
            <a:extLst>
              <a:ext uri="{28A0092B-C50C-407E-A947-70E740481C1C}">
                <a14:useLocalDpi xmlns:a14="http://schemas.microsoft.com/office/drawing/2010/main" val="0"/>
              </a:ext>
            </a:extLst>
          </a:blip>
          <a:srcRect l="69914" t="93269" r="7330" b="4462"/>
          <a:stretch>
            <a:fillRect/>
          </a:stretch>
        </p:blipFill>
        <p:spPr bwMode="auto">
          <a:xfrm>
            <a:off x="7370763" y="4283991"/>
            <a:ext cx="4552950" cy="1241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Theme 37">
      <a:dk1>
        <a:sysClr val="windowText" lastClr="000000"/>
      </a:dk1>
      <a:lt1>
        <a:sysClr val="window" lastClr="FFFFFF"/>
      </a:lt1>
      <a:dk2>
        <a:srgbClr val="000000"/>
      </a:dk2>
      <a:lt2>
        <a:srgbClr val="FFFFFF"/>
      </a:lt2>
      <a:accent1>
        <a:srgbClr val="0070C0"/>
      </a:accent1>
      <a:accent2>
        <a:srgbClr val="00B0F0"/>
      </a:accent2>
      <a:accent3>
        <a:srgbClr val="008DC3"/>
      </a:accent3>
      <a:accent4>
        <a:srgbClr val="007EAE"/>
      </a:accent4>
      <a:accent5>
        <a:srgbClr val="23A1FF"/>
      </a:accent5>
      <a:accent6>
        <a:srgbClr val="2FA6FF"/>
      </a:accent6>
      <a:hlink>
        <a:srgbClr val="005390"/>
      </a:hlink>
      <a:folHlink>
        <a:srgbClr val="2DC7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43619</TotalTime>
  <Words>1634</Words>
  <Application>Microsoft Macintosh PowerPoint</Application>
  <PresentationFormat>Custom</PresentationFormat>
  <Paragraphs>259</Paragraphs>
  <Slides>41</Slides>
  <Notes>26</Notes>
  <HiddenSlides>1</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41</vt:i4>
      </vt:variant>
    </vt:vector>
  </HeadingPairs>
  <TitlesOfParts>
    <vt:vector size="57" baseType="lpstr">
      <vt:lpstr>Avenir Next Condensed Bold</vt:lpstr>
      <vt:lpstr>Avenir Next Condensed Demi Bold</vt:lpstr>
      <vt:lpstr>Avenir Next Condensed Medium</vt:lpstr>
      <vt:lpstr>Avenir Next Condensed Regular</vt:lpstr>
      <vt:lpstr>Calibri</vt:lpstr>
      <vt:lpstr>Calibri Light</vt:lpstr>
      <vt:lpstr>Devanagari MT</vt:lpstr>
      <vt:lpstr>DIN Alternate</vt:lpstr>
      <vt:lpstr>Helvetica</vt:lpstr>
      <vt:lpstr>Mangal</vt:lpstr>
      <vt:lpstr>Myriad Pro Bold Condensed</vt:lpstr>
      <vt:lpstr>Pathway Gothic One</vt:lpstr>
      <vt:lpstr>PT Sans</vt:lpstr>
      <vt:lpstr>Times New Roman</vt:lpstr>
      <vt:lpstr>Arial</vt:lpstr>
      <vt:lpstr>Office Theme</vt:lpstr>
      <vt:lpstr>Accelerating Deep Learning by Focusing on the Biggest Losers </vt:lpstr>
      <vt:lpstr>Deep learning enables emerging applications</vt:lpstr>
      <vt:lpstr>DNN training analyzes many examples</vt:lpstr>
      <vt:lpstr>Selective-Backprop prioritizes useful examples</vt:lpstr>
      <vt:lpstr>Labeled datasets are getting larger</vt:lpstr>
      <vt:lpstr>Selective-Backprop (SB)</vt:lpstr>
      <vt:lpstr>PowerPoint Presentation</vt:lpstr>
      <vt:lpstr>PowerPoint Presentation</vt:lpstr>
      <vt:lpstr>Overview of training cycle</vt:lpstr>
      <vt:lpstr>PowerPoint Presentation</vt:lpstr>
      <vt:lpstr>Can we select high-value training examples?</vt:lpstr>
      <vt:lpstr>Using loss as an indicator of usefulness</vt:lpstr>
      <vt:lpstr>Relative loss fluctuates over training</vt:lpstr>
      <vt:lpstr>SB uses output of the forward pass</vt:lpstr>
      <vt:lpstr>Backprop is more expensive than forward pass</vt:lpstr>
      <vt:lpstr>Selective-Backprop approach</vt:lpstr>
      <vt:lpstr>PowerPoint Presentation</vt:lpstr>
      <vt:lpstr>Selective-Backprop’s usefulness metric</vt:lpstr>
      <vt:lpstr>PowerPoint Presentation</vt:lpstr>
      <vt:lpstr>PowerPoint Presentation</vt:lpstr>
      <vt:lpstr>Datasets</vt:lpstr>
      <vt:lpstr>Approaches</vt:lpstr>
      <vt:lpstr>Katharopoulos18’s approach</vt:lpstr>
      <vt:lpstr>Katharopoulos18’s approach</vt:lpstr>
      <vt:lpstr>Katharopoulos18’s approach</vt:lpstr>
      <vt:lpstr>Katharopoulos18’s approach</vt:lpstr>
      <vt:lpstr>SB saves training iterations on CIFAR10</vt:lpstr>
      <vt:lpstr>SB saves training iterations on CIFAR100</vt:lpstr>
      <vt:lpstr>SB accelerates training to target error rate</vt:lpstr>
      <vt:lpstr>PowerPoint Presentation</vt:lpstr>
      <vt:lpstr>Which examples are hard?</vt:lpstr>
      <vt:lpstr>SB on CIFAR10 focuses on hard examples</vt:lpstr>
      <vt:lpstr>SB on CIFAR10 focuses on hard examples</vt:lpstr>
      <vt:lpstr>Which images are easy?</vt:lpstr>
      <vt:lpstr>Which images are hard?</vt:lpstr>
      <vt:lpstr>PowerPoint Presentation</vt:lpstr>
      <vt:lpstr>SB is robust to modust amounts of error</vt:lpstr>
      <vt:lpstr>SB is robust to modust amounts of error</vt:lpstr>
      <vt:lpstr>PowerPoint Presentation</vt:lpstr>
      <vt:lpstr>Future work</vt:lpstr>
      <vt:lpstr>Selective-Backprop takeaways</vt:lpstr>
    </vt:vector>
  </TitlesOfParts>
  <Company>Parallel Data Laboratory</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Joan Digney</dc:creator>
  <cp:lastModifiedBy>Angela Jiang</cp:lastModifiedBy>
  <cp:revision>182</cp:revision>
  <cp:lastPrinted>2018-10-29T23:30:17Z</cp:lastPrinted>
  <dcterms:created xsi:type="dcterms:W3CDTF">1999-10-15T19:11:16Z</dcterms:created>
  <dcterms:modified xsi:type="dcterms:W3CDTF">2019-10-28T01:56:56Z</dcterms:modified>
</cp:coreProperties>
</file>